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2"/>
  </p:notesMasterIdLst>
  <p:sldIdLst>
    <p:sldId id="264" r:id="rId2"/>
    <p:sldId id="270" r:id="rId3"/>
    <p:sldId id="263" r:id="rId4"/>
    <p:sldId id="274" r:id="rId5"/>
    <p:sldId id="276" r:id="rId6"/>
    <p:sldId id="273" r:id="rId7"/>
    <p:sldId id="266" r:id="rId8"/>
    <p:sldId id="265" r:id="rId9"/>
    <p:sldId id="267" r:id="rId10"/>
    <p:sldId id="268" r:id="rId11"/>
    <p:sldId id="269" r:id="rId12"/>
    <p:sldId id="262" r:id="rId13"/>
    <p:sldId id="258" r:id="rId14"/>
    <p:sldId id="257" r:id="rId15"/>
    <p:sldId id="277" r:id="rId16"/>
    <p:sldId id="261" r:id="rId17"/>
    <p:sldId id="260" r:id="rId18"/>
    <p:sldId id="272" r:id="rId19"/>
    <p:sldId id="280" r:id="rId20"/>
    <p:sldId id="27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139238-6059-4118-8D06-1593B5243321}" type="doc">
      <dgm:prSet loTypeId="urn:microsoft.com/office/officeart/2008/layout/PictureStrips" loCatId="list" qsTypeId="urn:microsoft.com/office/officeart/2005/8/quickstyle/3d2" qsCatId="3D" csTypeId="urn:microsoft.com/office/officeart/2005/8/colors/accent1_5" csCatId="accent1" phldr="1"/>
      <dgm:spPr/>
      <dgm:t>
        <a:bodyPr/>
        <a:lstStyle/>
        <a:p>
          <a:endParaRPr lang="en-US"/>
        </a:p>
      </dgm:t>
    </dgm:pt>
    <dgm:pt modelId="{862DBB6E-6D38-42DD-8090-AF99D4B9FA90}">
      <dgm:prSet phldrT="[Text]"/>
      <dgm:spPr/>
      <dgm:t>
        <a:bodyPr/>
        <a:lstStyle/>
        <a:p>
          <a:r>
            <a:rPr lang="en-US" b="1" dirty="0" smtClean="0">
              <a:solidFill>
                <a:schemeClr val="tx1"/>
              </a:solidFill>
            </a:rPr>
            <a:t>Focus is on disease, not the entire health of the individual.</a:t>
          </a:r>
          <a:endParaRPr lang="en-US" b="1" dirty="0">
            <a:solidFill>
              <a:schemeClr val="tx1"/>
            </a:solidFill>
          </a:endParaRPr>
        </a:p>
      </dgm:t>
    </dgm:pt>
    <dgm:pt modelId="{AE0356A9-DEB5-4E51-AD8B-4CBC2B790C22}" type="parTrans" cxnId="{0DFD1F37-3AB8-44CD-B5A4-0330405DED83}">
      <dgm:prSet/>
      <dgm:spPr/>
      <dgm:t>
        <a:bodyPr/>
        <a:lstStyle/>
        <a:p>
          <a:endParaRPr lang="en-US" b="1">
            <a:solidFill>
              <a:schemeClr val="tx1"/>
            </a:solidFill>
          </a:endParaRPr>
        </a:p>
      </dgm:t>
    </dgm:pt>
    <dgm:pt modelId="{7F81BC4D-02F6-4E27-B20A-0EC68C70FDE7}" type="sibTrans" cxnId="{0DFD1F37-3AB8-44CD-B5A4-0330405DED83}">
      <dgm:prSet/>
      <dgm:spPr/>
      <dgm:t>
        <a:bodyPr/>
        <a:lstStyle/>
        <a:p>
          <a:endParaRPr lang="en-US" b="1">
            <a:solidFill>
              <a:schemeClr val="tx1"/>
            </a:solidFill>
          </a:endParaRPr>
        </a:p>
      </dgm:t>
    </dgm:pt>
    <dgm:pt modelId="{76E91893-4F9B-4C1C-B561-728553E2C249}">
      <dgm:prSet phldrT="[Text]"/>
      <dgm:spPr/>
      <dgm:t>
        <a:bodyPr/>
        <a:lstStyle/>
        <a:p>
          <a:r>
            <a:rPr lang="en-US" b="1" dirty="0" smtClean="0">
              <a:solidFill>
                <a:schemeClr val="tx1"/>
              </a:solidFill>
            </a:rPr>
            <a:t>No uniform data analysis across all payers.</a:t>
          </a:r>
          <a:endParaRPr lang="en-US" b="1" dirty="0">
            <a:solidFill>
              <a:schemeClr val="tx1"/>
            </a:solidFill>
          </a:endParaRPr>
        </a:p>
      </dgm:t>
    </dgm:pt>
    <dgm:pt modelId="{4643870B-A065-475B-AD3C-E01B7B40A37F}" type="parTrans" cxnId="{7A40D81E-56A4-4241-81E6-F9894F9E780C}">
      <dgm:prSet/>
      <dgm:spPr/>
      <dgm:t>
        <a:bodyPr/>
        <a:lstStyle/>
        <a:p>
          <a:endParaRPr lang="en-US" b="1">
            <a:solidFill>
              <a:schemeClr val="tx1"/>
            </a:solidFill>
          </a:endParaRPr>
        </a:p>
      </dgm:t>
    </dgm:pt>
    <dgm:pt modelId="{112F0368-C592-49AE-839B-526C83E2762E}" type="sibTrans" cxnId="{7A40D81E-56A4-4241-81E6-F9894F9E780C}">
      <dgm:prSet/>
      <dgm:spPr/>
      <dgm:t>
        <a:bodyPr/>
        <a:lstStyle/>
        <a:p>
          <a:endParaRPr lang="en-US" b="1">
            <a:solidFill>
              <a:schemeClr val="tx1"/>
            </a:solidFill>
          </a:endParaRPr>
        </a:p>
      </dgm:t>
    </dgm:pt>
    <dgm:pt modelId="{EFC17306-3AC0-456A-A457-A42AFD9316CE}">
      <dgm:prSet/>
      <dgm:spPr/>
      <dgm:t>
        <a:bodyPr/>
        <a:lstStyle/>
        <a:p>
          <a:r>
            <a:rPr lang="en-US" b="1" dirty="0" smtClean="0">
              <a:solidFill>
                <a:schemeClr val="tx1"/>
              </a:solidFill>
            </a:rPr>
            <a:t>Limited tools and processes for sharing patient information.</a:t>
          </a:r>
          <a:endParaRPr lang="en-US" b="1" dirty="0">
            <a:solidFill>
              <a:schemeClr val="tx1"/>
            </a:solidFill>
          </a:endParaRPr>
        </a:p>
      </dgm:t>
    </dgm:pt>
    <dgm:pt modelId="{87215D3F-89AF-40C8-88A2-9CE0F8CD3AB2}" type="parTrans" cxnId="{4EE3744E-9EEF-44D8-AA5E-5CE4D123D06C}">
      <dgm:prSet/>
      <dgm:spPr/>
      <dgm:t>
        <a:bodyPr/>
        <a:lstStyle/>
        <a:p>
          <a:endParaRPr lang="en-US" b="1">
            <a:solidFill>
              <a:schemeClr val="tx1"/>
            </a:solidFill>
          </a:endParaRPr>
        </a:p>
      </dgm:t>
    </dgm:pt>
    <dgm:pt modelId="{4AB73E0D-8FD9-4950-8955-3323CC56419E}" type="sibTrans" cxnId="{4EE3744E-9EEF-44D8-AA5E-5CE4D123D06C}">
      <dgm:prSet/>
      <dgm:spPr/>
      <dgm:t>
        <a:bodyPr/>
        <a:lstStyle/>
        <a:p>
          <a:endParaRPr lang="en-US" b="1">
            <a:solidFill>
              <a:schemeClr val="tx1"/>
            </a:solidFill>
          </a:endParaRPr>
        </a:p>
      </dgm:t>
    </dgm:pt>
    <dgm:pt modelId="{9E1AFB1A-B8E0-430B-ABCA-DA07BE58F845}">
      <dgm:prSet/>
      <dgm:spPr/>
      <dgm:t>
        <a:bodyPr/>
        <a:lstStyle/>
        <a:p>
          <a:r>
            <a:rPr lang="en-US" b="1" dirty="0" smtClean="0">
              <a:solidFill>
                <a:schemeClr val="tx1"/>
              </a:solidFill>
            </a:rPr>
            <a:t>Workforce shortages significantly impact access.</a:t>
          </a:r>
          <a:endParaRPr lang="en-US" b="1" dirty="0">
            <a:solidFill>
              <a:schemeClr val="tx1"/>
            </a:solidFill>
          </a:endParaRPr>
        </a:p>
      </dgm:t>
    </dgm:pt>
    <dgm:pt modelId="{9317AB96-D218-4999-9D54-2C9E1490692A}" type="parTrans" cxnId="{C29B4904-5C6F-42B8-9D07-25847B476992}">
      <dgm:prSet/>
      <dgm:spPr/>
      <dgm:t>
        <a:bodyPr/>
        <a:lstStyle/>
        <a:p>
          <a:endParaRPr lang="en-US" b="1">
            <a:solidFill>
              <a:schemeClr val="tx1"/>
            </a:solidFill>
          </a:endParaRPr>
        </a:p>
      </dgm:t>
    </dgm:pt>
    <dgm:pt modelId="{62F0DAA7-1E35-48BE-B9E2-C17BE7308B28}" type="sibTrans" cxnId="{C29B4904-5C6F-42B8-9D07-25847B476992}">
      <dgm:prSet/>
      <dgm:spPr/>
      <dgm:t>
        <a:bodyPr/>
        <a:lstStyle/>
        <a:p>
          <a:endParaRPr lang="en-US" b="1">
            <a:solidFill>
              <a:schemeClr val="tx1"/>
            </a:solidFill>
          </a:endParaRPr>
        </a:p>
      </dgm:t>
    </dgm:pt>
    <dgm:pt modelId="{520EAD69-65A3-4ABE-A56D-E7F12B4D128C}">
      <dgm:prSet/>
      <dgm:spPr/>
      <dgm:t>
        <a:bodyPr/>
        <a:lstStyle/>
        <a:p>
          <a:r>
            <a:rPr lang="en-US" b="1" dirty="0" smtClean="0">
              <a:solidFill>
                <a:schemeClr val="tx1"/>
              </a:solidFill>
            </a:rPr>
            <a:t>Services are siloed with limited coordination of care.</a:t>
          </a:r>
          <a:endParaRPr lang="en-US" b="1" dirty="0">
            <a:solidFill>
              <a:schemeClr val="tx1"/>
            </a:solidFill>
          </a:endParaRPr>
        </a:p>
      </dgm:t>
    </dgm:pt>
    <dgm:pt modelId="{2120BB47-DA4B-41E5-87B2-41C817D8AA42}" type="parTrans" cxnId="{7D65D23B-B6F7-439E-A4B5-5AE8650EA881}">
      <dgm:prSet/>
      <dgm:spPr/>
      <dgm:t>
        <a:bodyPr/>
        <a:lstStyle/>
        <a:p>
          <a:endParaRPr lang="en-US" b="1">
            <a:solidFill>
              <a:schemeClr val="tx1"/>
            </a:solidFill>
          </a:endParaRPr>
        </a:p>
      </dgm:t>
    </dgm:pt>
    <dgm:pt modelId="{980ADF3B-27C1-4CFC-9FA7-D9C16DC00532}" type="sibTrans" cxnId="{7D65D23B-B6F7-439E-A4B5-5AE8650EA881}">
      <dgm:prSet/>
      <dgm:spPr/>
      <dgm:t>
        <a:bodyPr/>
        <a:lstStyle/>
        <a:p>
          <a:endParaRPr lang="en-US" b="1">
            <a:solidFill>
              <a:schemeClr val="tx1"/>
            </a:solidFill>
          </a:endParaRPr>
        </a:p>
      </dgm:t>
    </dgm:pt>
    <dgm:pt modelId="{4DF15755-8F05-4C88-A205-B60BFA7B3B43}">
      <dgm:prSet/>
      <dgm:spPr/>
      <dgm:t>
        <a:bodyPr/>
        <a:lstStyle/>
        <a:p>
          <a:r>
            <a:rPr lang="en-US" b="1" dirty="0" smtClean="0">
              <a:solidFill>
                <a:schemeClr val="tx1"/>
              </a:solidFill>
            </a:rPr>
            <a:t>Payment methods incentivizes the volume of services instead of the quality.</a:t>
          </a:r>
          <a:endParaRPr lang="en-US" b="1" dirty="0">
            <a:solidFill>
              <a:schemeClr val="tx1"/>
            </a:solidFill>
          </a:endParaRPr>
        </a:p>
      </dgm:t>
    </dgm:pt>
    <dgm:pt modelId="{69BB8526-7D12-45DA-8911-C546C3AC5FD0}" type="parTrans" cxnId="{4AE437F9-AD47-455E-BAFD-E1059AC537F3}">
      <dgm:prSet/>
      <dgm:spPr/>
      <dgm:t>
        <a:bodyPr/>
        <a:lstStyle/>
        <a:p>
          <a:endParaRPr lang="en-US" b="1">
            <a:solidFill>
              <a:schemeClr val="tx1"/>
            </a:solidFill>
          </a:endParaRPr>
        </a:p>
      </dgm:t>
    </dgm:pt>
    <dgm:pt modelId="{0BB3A973-94C8-4CA3-891B-5653ED1B09D6}" type="sibTrans" cxnId="{4AE437F9-AD47-455E-BAFD-E1059AC537F3}">
      <dgm:prSet/>
      <dgm:spPr/>
      <dgm:t>
        <a:bodyPr/>
        <a:lstStyle/>
        <a:p>
          <a:endParaRPr lang="en-US" b="1">
            <a:solidFill>
              <a:schemeClr val="tx1"/>
            </a:solidFill>
          </a:endParaRPr>
        </a:p>
      </dgm:t>
    </dgm:pt>
    <dgm:pt modelId="{BA9B4B4E-FDEF-47C7-AFD0-111D0A607F99}" type="pres">
      <dgm:prSet presAssocID="{48139238-6059-4118-8D06-1593B5243321}" presName="Name0" presStyleCnt="0">
        <dgm:presLayoutVars>
          <dgm:dir/>
          <dgm:resizeHandles val="exact"/>
        </dgm:presLayoutVars>
      </dgm:prSet>
      <dgm:spPr/>
      <dgm:t>
        <a:bodyPr/>
        <a:lstStyle/>
        <a:p>
          <a:endParaRPr lang="en-US"/>
        </a:p>
      </dgm:t>
    </dgm:pt>
    <dgm:pt modelId="{71F03BA9-83D7-4DA8-94B2-F5F541E2EEAB}" type="pres">
      <dgm:prSet presAssocID="{862DBB6E-6D38-42DD-8090-AF99D4B9FA90}" presName="composite" presStyleCnt="0"/>
      <dgm:spPr/>
    </dgm:pt>
    <dgm:pt modelId="{320D039E-D48E-4FFE-B462-E3900F918F49}" type="pres">
      <dgm:prSet presAssocID="{862DBB6E-6D38-42DD-8090-AF99D4B9FA90}" presName="rect1" presStyleLbl="trAlignAcc1" presStyleIdx="0" presStyleCnt="6">
        <dgm:presLayoutVars>
          <dgm:bulletEnabled val="1"/>
        </dgm:presLayoutVars>
      </dgm:prSet>
      <dgm:spPr/>
      <dgm:t>
        <a:bodyPr/>
        <a:lstStyle/>
        <a:p>
          <a:endParaRPr lang="en-US"/>
        </a:p>
      </dgm:t>
    </dgm:pt>
    <dgm:pt modelId="{9DCB4859-77BF-440F-8972-CC861C2DB9DE}" type="pres">
      <dgm:prSet presAssocID="{862DBB6E-6D38-42DD-8090-AF99D4B9FA90}" presName="rect2" presStyleLbl="fgImgPlace1" presStyleIdx="0" presStyleCnt="6"/>
      <dgm:spPr/>
      <dgm:t>
        <a:bodyPr/>
        <a:lstStyle/>
        <a:p>
          <a:endParaRPr lang="en-US"/>
        </a:p>
      </dgm:t>
    </dgm:pt>
    <dgm:pt modelId="{17763432-89C1-4103-80D6-9EE238951722}" type="pres">
      <dgm:prSet presAssocID="{7F81BC4D-02F6-4E27-B20A-0EC68C70FDE7}" presName="sibTrans" presStyleCnt="0"/>
      <dgm:spPr/>
    </dgm:pt>
    <dgm:pt modelId="{AEE2D313-9155-4267-8847-8CE8DBD03BD3}" type="pres">
      <dgm:prSet presAssocID="{520EAD69-65A3-4ABE-A56D-E7F12B4D128C}" presName="composite" presStyleCnt="0"/>
      <dgm:spPr/>
    </dgm:pt>
    <dgm:pt modelId="{E3488094-CD7A-428C-B2AE-8875B939CAB9}" type="pres">
      <dgm:prSet presAssocID="{520EAD69-65A3-4ABE-A56D-E7F12B4D128C}" presName="rect1" presStyleLbl="trAlignAcc1" presStyleIdx="1" presStyleCnt="6">
        <dgm:presLayoutVars>
          <dgm:bulletEnabled val="1"/>
        </dgm:presLayoutVars>
      </dgm:prSet>
      <dgm:spPr/>
      <dgm:t>
        <a:bodyPr/>
        <a:lstStyle/>
        <a:p>
          <a:endParaRPr lang="en-US"/>
        </a:p>
      </dgm:t>
    </dgm:pt>
    <dgm:pt modelId="{FA0709CC-E6B6-4B6A-B421-DD52F776EDA0}" type="pres">
      <dgm:prSet presAssocID="{520EAD69-65A3-4ABE-A56D-E7F12B4D128C}" presName="rect2" presStyleLbl="fgImgPlace1" presStyleIdx="1" presStyleCnt="6"/>
      <dgm:spPr/>
    </dgm:pt>
    <dgm:pt modelId="{BF2D451A-D5F9-420B-9B2D-B37239807A03}" type="pres">
      <dgm:prSet presAssocID="{980ADF3B-27C1-4CFC-9FA7-D9C16DC00532}" presName="sibTrans" presStyleCnt="0"/>
      <dgm:spPr/>
    </dgm:pt>
    <dgm:pt modelId="{6594290D-215F-4D65-8458-F9CD7A077750}" type="pres">
      <dgm:prSet presAssocID="{9E1AFB1A-B8E0-430B-ABCA-DA07BE58F845}" presName="composite" presStyleCnt="0"/>
      <dgm:spPr/>
    </dgm:pt>
    <dgm:pt modelId="{6D62EDFE-6ECE-4F52-999D-0DE02EBBDECA}" type="pres">
      <dgm:prSet presAssocID="{9E1AFB1A-B8E0-430B-ABCA-DA07BE58F845}" presName="rect1" presStyleLbl="trAlignAcc1" presStyleIdx="2" presStyleCnt="6">
        <dgm:presLayoutVars>
          <dgm:bulletEnabled val="1"/>
        </dgm:presLayoutVars>
      </dgm:prSet>
      <dgm:spPr/>
      <dgm:t>
        <a:bodyPr/>
        <a:lstStyle/>
        <a:p>
          <a:endParaRPr lang="en-US"/>
        </a:p>
      </dgm:t>
    </dgm:pt>
    <dgm:pt modelId="{6E88F7CD-41E2-4F6B-8800-BAC48D99306C}" type="pres">
      <dgm:prSet presAssocID="{9E1AFB1A-B8E0-430B-ABCA-DA07BE58F845}" presName="rect2" presStyleLbl="fgImgPlace1" presStyleIdx="2" presStyleCnt="6"/>
      <dgm:spPr/>
    </dgm:pt>
    <dgm:pt modelId="{B646B3CE-8DBC-49A1-BF22-8A69D26CA236}" type="pres">
      <dgm:prSet presAssocID="{62F0DAA7-1E35-48BE-B9E2-C17BE7308B28}" presName="sibTrans" presStyleCnt="0"/>
      <dgm:spPr/>
    </dgm:pt>
    <dgm:pt modelId="{EBFF932D-C5A5-4EB8-97E1-AFA8B9671948}" type="pres">
      <dgm:prSet presAssocID="{EFC17306-3AC0-456A-A457-A42AFD9316CE}" presName="composite" presStyleCnt="0"/>
      <dgm:spPr/>
    </dgm:pt>
    <dgm:pt modelId="{057DAFC9-F00B-4972-8707-FE3789FCFB51}" type="pres">
      <dgm:prSet presAssocID="{EFC17306-3AC0-456A-A457-A42AFD9316CE}" presName="rect1" presStyleLbl="trAlignAcc1" presStyleIdx="3" presStyleCnt="6">
        <dgm:presLayoutVars>
          <dgm:bulletEnabled val="1"/>
        </dgm:presLayoutVars>
      </dgm:prSet>
      <dgm:spPr/>
      <dgm:t>
        <a:bodyPr/>
        <a:lstStyle/>
        <a:p>
          <a:endParaRPr lang="en-US"/>
        </a:p>
      </dgm:t>
    </dgm:pt>
    <dgm:pt modelId="{459E35F0-0586-4632-8590-6F58C746AF60}" type="pres">
      <dgm:prSet presAssocID="{EFC17306-3AC0-456A-A457-A42AFD9316CE}" presName="rect2" presStyleLbl="fgImgPlace1" presStyleIdx="3" presStyleCnt="6"/>
      <dgm:spPr/>
    </dgm:pt>
    <dgm:pt modelId="{3D8E5B00-B25E-49DC-9056-600A42FB0134}" type="pres">
      <dgm:prSet presAssocID="{4AB73E0D-8FD9-4950-8955-3323CC56419E}" presName="sibTrans" presStyleCnt="0"/>
      <dgm:spPr/>
    </dgm:pt>
    <dgm:pt modelId="{9C378D05-A425-422B-BE1B-20DDE77724FD}" type="pres">
      <dgm:prSet presAssocID="{76E91893-4F9B-4C1C-B561-728553E2C249}" presName="composite" presStyleCnt="0"/>
      <dgm:spPr/>
    </dgm:pt>
    <dgm:pt modelId="{30BA1686-5DE2-4F96-96FE-001FBF3BFBF1}" type="pres">
      <dgm:prSet presAssocID="{76E91893-4F9B-4C1C-B561-728553E2C249}" presName="rect1" presStyleLbl="trAlignAcc1" presStyleIdx="4" presStyleCnt="6">
        <dgm:presLayoutVars>
          <dgm:bulletEnabled val="1"/>
        </dgm:presLayoutVars>
      </dgm:prSet>
      <dgm:spPr/>
      <dgm:t>
        <a:bodyPr/>
        <a:lstStyle/>
        <a:p>
          <a:endParaRPr lang="en-US"/>
        </a:p>
      </dgm:t>
    </dgm:pt>
    <dgm:pt modelId="{ECFD5838-7E73-4F85-A9B3-357A8ADEBC9C}" type="pres">
      <dgm:prSet presAssocID="{76E91893-4F9B-4C1C-B561-728553E2C249}" presName="rect2" presStyleLbl="fgImgPlace1" presStyleIdx="4" presStyleCnt="6"/>
      <dgm:spPr/>
    </dgm:pt>
    <dgm:pt modelId="{A07EB473-0861-42F6-A90F-BF08266A73A4}" type="pres">
      <dgm:prSet presAssocID="{112F0368-C592-49AE-839B-526C83E2762E}" presName="sibTrans" presStyleCnt="0"/>
      <dgm:spPr/>
    </dgm:pt>
    <dgm:pt modelId="{A0181B54-64A3-4146-92F6-5DE06EF2D414}" type="pres">
      <dgm:prSet presAssocID="{4DF15755-8F05-4C88-A205-B60BFA7B3B43}" presName="composite" presStyleCnt="0"/>
      <dgm:spPr/>
    </dgm:pt>
    <dgm:pt modelId="{648D2217-BB3B-4E3D-B757-AAED259CBE4C}" type="pres">
      <dgm:prSet presAssocID="{4DF15755-8F05-4C88-A205-B60BFA7B3B43}" presName="rect1" presStyleLbl="trAlignAcc1" presStyleIdx="5" presStyleCnt="6">
        <dgm:presLayoutVars>
          <dgm:bulletEnabled val="1"/>
        </dgm:presLayoutVars>
      </dgm:prSet>
      <dgm:spPr/>
      <dgm:t>
        <a:bodyPr/>
        <a:lstStyle/>
        <a:p>
          <a:endParaRPr lang="en-US"/>
        </a:p>
      </dgm:t>
    </dgm:pt>
    <dgm:pt modelId="{139C2FAD-D43F-4F0E-AC22-C40316410C6B}" type="pres">
      <dgm:prSet presAssocID="{4DF15755-8F05-4C88-A205-B60BFA7B3B43}" presName="rect2" presStyleLbl="fgImgPlace1" presStyleIdx="5" presStyleCnt="6"/>
      <dgm:spPr/>
    </dgm:pt>
  </dgm:ptLst>
  <dgm:cxnLst>
    <dgm:cxn modelId="{C29B4904-5C6F-42B8-9D07-25847B476992}" srcId="{48139238-6059-4118-8D06-1593B5243321}" destId="{9E1AFB1A-B8E0-430B-ABCA-DA07BE58F845}" srcOrd="2" destOrd="0" parTransId="{9317AB96-D218-4999-9D54-2C9E1490692A}" sibTransId="{62F0DAA7-1E35-48BE-B9E2-C17BE7308B28}"/>
    <dgm:cxn modelId="{050B565D-84AD-4755-B003-6EE8D8EA4841}" type="presOf" srcId="{76E91893-4F9B-4C1C-B561-728553E2C249}" destId="{30BA1686-5DE2-4F96-96FE-001FBF3BFBF1}" srcOrd="0" destOrd="0" presId="urn:microsoft.com/office/officeart/2008/layout/PictureStrips"/>
    <dgm:cxn modelId="{CBB43D5D-80FF-411D-8E8F-B37BB795F45F}" type="presOf" srcId="{4DF15755-8F05-4C88-A205-B60BFA7B3B43}" destId="{648D2217-BB3B-4E3D-B757-AAED259CBE4C}" srcOrd="0" destOrd="0" presId="urn:microsoft.com/office/officeart/2008/layout/PictureStrips"/>
    <dgm:cxn modelId="{3907A529-58CB-42F5-AA0F-12E4AAABEF16}" type="presOf" srcId="{862DBB6E-6D38-42DD-8090-AF99D4B9FA90}" destId="{320D039E-D48E-4FFE-B462-E3900F918F49}" srcOrd="0" destOrd="0" presId="urn:microsoft.com/office/officeart/2008/layout/PictureStrips"/>
    <dgm:cxn modelId="{7D65D23B-B6F7-439E-A4B5-5AE8650EA881}" srcId="{48139238-6059-4118-8D06-1593B5243321}" destId="{520EAD69-65A3-4ABE-A56D-E7F12B4D128C}" srcOrd="1" destOrd="0" parTransId="{2120BB47-DA4B-41E5-87B2-41C817D8AA42}" sibTransId="{980ADF3B-27C1-4CFC-9FA7-D9C16DC00532}"/>
    <dgm:cxn modelId="{A9C0EC29-E273-4A57-A247-B87F9974DF54}" type="presOf" srcId="{48139238-6059-4118-8D06-1593B5243321}" destId="{BA9B4B4E-FDEF-47C7-AFD0-111D0A607F99}" srcOrd="0" destOrd="0" presId="urn:microsoft.com/office/officeart/2008/layout/PictureStrips"/>
    <dgm:cxn modelId="{7A40D81E-56A4-4241-81E6-F9894F9E780C}" srcId="{48139238-6059-4118-8D06-1593B5243321}" destId="{76E91893-4F9B-4C1C-B561-728553E2C249}" srcOrd="4" destOrd="0" parTransId="{4643870B-A065-475B-AD3C-E01B7B40A37F}" sibTransId="{112F0368-C592-49AE-839B-526C83E2762E}"/>
    <dgm:cxn modelId="{0DFD1F37-3AB8-44CD-B5A4-0330405DED83}" srcId="{48139238-6059-4118-8D06-1593B5243321}" destId="{862DBB6E-6D38-42DD-8090-AF99D4B9FA90}" srcOrd="0" destOrd="0" parTransId="{AE0356A9-DEB5-4E51-AD8B-4CBC2B790C22}" sibTransId="{7F81BC4D-02F6-4E27-B20A-0EC68C70FDE7}"/>
    <dgm:cxn modelId="{54CAB2F9-2121-4C57-BD1C-C0908A7E595C}" type="presOf" srcId="{9E1AFB1A-B8E0-430B-ABCA-DA07BE58F845}" destId="{6D62EDFE-6ECE-4F52-999D-0DE02EBBDECA}" srcOrd="0" destOrd="0" presId="urn:microsoft.com/office/officeart/2008/layout/PictureStrips"/>
    <dgm:cxn modelId="{1838D93F-05AD-4A47-B477-18B802719969}" type="presOf" srcId="{520EAD69-65A3-4ABE-A56D-E7F12B4D128C}" destId="{E3488094-CD7A-428C-B2AE-8875B939CAB9}" srcOrd="0" destOrd="0" presId="urn:microsoft.com/office/officeart/2008/layout/PictureStrips"/>
    <dgm:cxn modelId="{4EE3744E-9EEF-44D8-AA5E-5CE4D123D06C}" srcId="{48139238-6059-4118-8D06-1593B5243321}" destId="{EFC17306-3AC0-456A-A457-A42AFD9316CE}" srcOrd="3" destOrd="0" parTransId="{87215D3F-89AF-40C8-88A2-9CE0F8CD3AB2}" sibTransId="{4AB73E0D-8FD9-4950-8955-3323CC56419E}"/>
    <dgm:cxn modelId="{00C5F75C-9AAD-4584-A202-6E8A1C9E9366}" type="presOf" srcId="{EFC17306-3AC0-456A-A457-A42AFD9316CE}" destId="{057DAFC9-F00B-4972-8707-FE3789FCFB51}" srcOrd="0" destOrd="0" presId="urn:microsoft.com/office/officeart/2008/layout/PictureStrips"/>
    <dgm:cxn modelId="{4AE437F9-AD47-455E-BAFD-E1059AC537F3}" srcId="{48139238-6059-4118-8D06-1593B5243321}" destId="{4DF15755-8F05-4C88-A205-B60BFA7B3B43}" srcOrd="5" destOrd="0" parTransId="{69BB8526-7D12-45DA-8911-C546C3AC5FD0}" sibTransId="{0BB3A973-94C8-4CA3-891B-5653ED1B09D6}"/>
    <dgm:cxn modelId="{9B0E6619-3F0D-40FA-B9F8-B9509E1FED7F}" type="presParOf" srcId="{BA9B4B4E-FDEF-47C7-AFD0-111D0A607F99}" destId="{71F03BA9-83D7-4DA8-94B2-F5F541E2EEAB}" srcOrd="0" destOrd="0" presId="urn:microsoft.com/office/officeart/2008/layout/PictureStrips"/>
    <dgm:cxn modelId="{6068ECD8-D810-4D6D-BA4E-1405C2D010F5}" type="presParOf" srcId="{71F03BA9-83D7-4DA8-94B2-F5F541E2EEAB}" destId="{320D039E-D48E-4FFE-B462-E3900F918F49}" srcOrd="0" destOrd="0" presId="urn:microsoft.com/office/officeart/2008/layout/PictureStrips"/>
    <dgm:cxn modelId="{0B42F335-09AD-401E-A78F-FC75948D88F4}" type="presParOf" srcId="{71F03BA9-83D7-4DA8-94B2-F5F541E2EEAB}" destId="{9DCB4859-77BF-440F-8972-CC861C2DB9DE}" srcOrd="1" destOrd="0" presId="urn:microsoft.com/office/officeart/2008/layout/PictureStrips"/>
    <dgm:cxn modelId="{449596A8-515F-47F2-95DB-6669EC6AE5F5}" type="presParOf" srcId="{BA9B4B4E-FDEF-47C7-AFD0-111D0A607F99}" destId="{17763432-89C1-4103-80D6-9EE238951722}" srcOrd="1" destOrd="0" presId="urn:microsoft.com/office/officeart/2008/layout/PictureStrips"/>
    <dgm:cxn modelId="{D4461DF6-8A65-477E-9667-12C9C44C2539}" type="presParOf" srcId="{BA9B4B4E-FDEF-47C7-AFD0-111D0A607F99}" destId="{AEE2D313-9155-4267-8847-8CE8DBD03BD3}" srcOrd="2" destOrd="0" presId="urn:microsoft.com/office/officeart/2008/layout/PictureStrips"/>
    <dgm:cxn modelId="{36D7999B-3324-4DC1-B8F5-18EFA01B1524}" type="presParOf" srcId="{AEE2D313-9155-4267-8847-8CE8DBD03BD3}" destId="{E3488094-CD7A-428C-B2AE-8875B939CAB9}" srcOrd="0" destOrd="0" presId="urn:microsoft.com/office/officeart/2008/layout/PictureStrips"/>
    <dgm:cxn modelId="{EE1BE081-AFE3-42C2-AC7A-C0513A55A867}" type="presParOf" srcId="{AEE2D313-9155-4267-8847-8CE8DBD03BD3}" destId="{FA0709CC-E6B6-4B6A-B421-DD52F776EDA0}" srcOrd="1" destOrd="0" presId="urn:microsoft.com/office/officeart/2008/layout/PictureStrips"/>
    <dgm:cxn modelId="{E1D464C8-6D0B-46D5-B9D9-1F9CCB90A2A3}" type="presParOf" srcId="{BA9B4B4E-FDEF-47C7-AFD0-111D0A607F99}" destId="{BF2D451A-D5F9-420B-9B2D-B37239807A03}" srcOrd="3" destOrd="0" presId="urn:microsoft.com/office/officeart/2008/layout/PictureStrips"/>
    <dgm:cxn modelId="{85BA00F8-B53B-4021-8E59-A31E35F38725}" type="presParOf" srcId="{BA9B4B4E-FDEF-47C7-AFD0-111D0A607F99}" destId="{6594290D-215F-4D65-8458-F9CD7A077750}" srcOrd="4" destOrd="0" presId="urn:microsoft.com/office/officeart/2008/layout/PictureStrips"/>
    <dgm:cxn modelId="{6F1B548E-3EF9-471B-8E56-C506E053522D}" type="presParOf" srcId="{6594290D-215F-4D65-8458-F9CD7A077750}" destId="{6D62EDFE-6ECE-4F52-999D-0DE02EBBDECA}" srcOrd="0" destOrd="0" presId="urn:microsoft.com/office/officeart/2008/layout/PictureStrips"/>
    <dgm:cxn modelId="{BB9C2F84-B06C-4AE7-8B93-BA718C7DCA2F}" type="presParOf" srcId="{6594290D-215F-4D65-8458-F9CD7A077750}" destId="{6E88F7CD-41E2-4F6B-8800-BAC48D99306C}" srcOrd="1" destOrd="0" presId="urn:microsoft.com/office/officeart/2008/layout/PictureStrips"/>
    <dgm:cxn modelId="{22849153-A35C-4F8B-B258-35E07F973AB0}" type="presParOf" srcId="{BA9B4B4E-FDEF-47C7-AFD0-111D0A607F99}" destId="{B646B3CE-8DBC-49A1-BF22-8A69D26CA236}" srcOrd="5" destOrd="0" presId="urn:microsoft.com/office/officeart/2008/layout/PictureStrips"/>
    <dgm:cxn modelId="{C37496D6-DA02-4CC7-848E-26F1665C643E}" type="presParOf" srcId="{BA9B4B4E-FDEF-47C7-AFD0-111D0A607F99}" destId="{EBFF932D-C5A5-4EB8-97E1-AFA8B9671948}" srcOrd="6" destOrd="0" presId="urn:microsoft.com/office/officeart/2008/layout/PictureStrips"/>
    <dgm:cxn modelId="{9B1BA02B-BF2D-4A92-908D-4C9951A7D9E3}" type="presParOf" srcId="{EBFF932D-C5A5-4EB8-97E1-AFA8B9671948}" destId="{057DAFC9-F00B-4972-8707-FE3789FCFB51}" srcOrd="0" destOrd="0" presId="urn:microsoft.com/office/officeart/2008/layout/PictureStrips"/>
    <dgm:cxn modelId="{9B7B29CC-80D0-4AC4-82A2-480BEAE8F664}" type="presParOf" srcId="{EBFF932D-C5A5-4EB8-97E1-AFA8B9671948}" destId="{459E35F0-0586-4632-8590-6F58C746AF60}" srcOrd="1" destOrd="0" presId="urn:microsoft.com/office/officeart/2008/layout/PictureStrips"/>
    <dgm:cxn modelId="{3CC86486-4D5E-4811-B72C-502ECB7670DE}" type="presParOf" srcId="{BA9B4B4E-FDEF-47C7-AFD0-111D0A607F99}" destId="{3D8E5B00-B25E-49DC-9056-600A42FB0134}" srcOrd="7" destOrd="0" presId="urn:microsoft.com/office/officeart/2008/layout/PictureStrips"/>
    <dgm:cxn modelId="{CD797F7D-AE22-4F08-9D09-317B7AEECF99}" type="presParOf" srcId="{BA9B4B4E-FDEF-47C7-AFD0-111D0A607F99}" destId="{9C378D05-A425-422B-BE1B-20DDE77724FD}" srcOrd="8" destOrd="0" presId="urn:microsoft.com/office/officeart/2008/layout/PictureStrips"/>
    <dgm:cxn modelId="{547E2700-9AD3-4483-97B0-54314B6D6A8F}" type="presParOf" srcId="{9C378D05-A425-422B-BE1B-20DDE77724FD}" destId="{30BA1686-5DE2-4F96-96FE-001FBF3BFBF1}" srcOrd="0" destOrd="0" presId="urn:microsoft.com/office/officeart/2008/layout/PictureStrips"/>
    <dgm:cxn modelId="{BF241E7D-7461-4EB9-B7BF-6BC5AE332A50}" type="presParOf" srcId="{9C378D05-A425-422B-BE1B-20DDE77724FD}" destId="{ECFD5838-7E73-4F85-A9B3-357A8ADEBC9C}" srcOrd="1" destOrd="0" presId="urn:microsoft.com/office/officeart/2008/layout/PictureStrips"/>
    <dgm:cxn modelId="{2D720FB2-01A9-4E4B-873E-E6F43F5E1158}" type="presParOf" srcId="{BA9B4B4E-FDEF-47C7-AFD0-111D0A607F99}" destId="{A07EB473-0861-42F6-A90F-BF08266A73A4}" srcOrd="9" destOrd="0" presId="urn:microsoft.com/office/officeart/2008/layout/PictureStrips"/>
    <dgm:cxn modelId="{868BA9D4-BB00-47C5-B067-5F9C832115DF}" type="presParOf" srcId="{BA9B4B4E-FDEF-47C7-AFD0-111D0A607F99}" destId="{A0181B54-64A3-4146-92F6-5DE06EF2D414}" srcOrd="10" destOrd="0" presId="urn:microsoft.com/office/officeart/2008/layout/PictureStrips"/>
    <dgm:cxn modelId="{20FE9D6D-D036-4BB4-A873-FD507E79028F}" type="presParOf" srcId="{A0181B54-64A3-4146-92F6-5DE06EF2D414}" destId="{648D2217-BB3B-4E3D-B757-AAED259CBE4C}" srcOrd="0" destOrd="0" presId="urn:microsoft.com/office/officeart/2008/layout/PictureStrips"/>
    <dgm:cxn modelId="{BD6E1418-8521-40B4-8328-AAEC8C89B038}" type="presParOf" srcId="{A0181B54-64A3-4146-92F6-5DE06EF2D414}" destId="{139C2FAD-D43F-4F0E-AC22-C40316410C6B}"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6A31D6-2107-4657-B8B5-8E5F92853C05}" type="doc">
      <dgm:prSet loTypeId="urn:microsoft.com/office/officeart/2009/layout/CircleArrowProcess" loCatId="cycle" qsTypeId="urn:microsoft.com/office/officeart/2005/8/quickstyle/3d2" qsCatId="3D" csTypeId="urn:microsoft.com/office/officeart/2005/8/colors/accent0_3" csCatId="mainScheme" phldr="1"/>
      <dgm:spPr/>
      <dgm:t>
        <a:bodyPr/>
        <a:lstStyle/>
        <a:p>
          <a:endParaRPr lang="en-US"/>
        </a:p>
      </dgm:t>
    </dgm:pt>
    <dgm:pt modelId="{9F7D0008-34A4-424F-BB2F-E3322B92C31D}">
      <dgm:prSet phldrT="[Text]" custT="1"/>
      <dgm:spPr/>
      <dgm:t>
        <a:bodyPr/>
        <a:lstStyle/>
        <a:p>
          <a:r>
            <a:rPr lang="en-US" sz="2400" b="1" dirty="0" smtClean="0"/>
            <a:t>Improved health outcomes</a:t>
          </a:r>
          <a:endParaRPr lang="en-US" sz="2400" b="1" dirty="0"/>
        </a:p>
      </dgm:t>
    </dgm:pt>
    <dgm:pt modelId="{14BE74B0-6C28-4F4E-94AD-13C269192A42}" type="parTrans" cxnId="{E3DC3293-9D74-4111-8483-CB840BB9F23A}">
      <dgm:prSet/>
      <dgm:spPr/>
      <dgm:t>
        <a:bodyPr/>
        <a:lstStyle/>
        <a:p>
          <a:endParaRPr lang="en-US" sz="2000" b="1">
            <a:solidFill>
              <a:schemeClr val="tx1"/>
            </a:solidFill>
          </a:endParaRPr>
        </a:p>
      </dgm:t>
    </dgm:pt>
    <dgm:pt modelId="{0FDE52B7-4AF6-4B2A-9F46-C22590ECFE56}" type="sibTrans" cxnId="{E3DC3293-9D74-4111-8483-CB840BB9F23A}">
      <dgm:prSet/>
      <dgm:spPr/>
      <dgm:t>
        <a:bodyPr/>
        <a:lstStyle/>
        <a:p>
          <a:endParaRPr lang="en-US" sz="2000" b="1">
            <a:solidFill>
              <a:schemeClr val="tx1"/>
            </a:solidFill>
          </a:endParaRPr>
        </a:p>
      </dgm:t>
    </dgm:pt>
    <dgm:pt modelId="{5427B111-46DE-43DA-96C2-A692857B778D}">
      <dgm:prSet phldrT="[Text]" custT="1"/>
      <dgm:spPr/>
      <dgm:t>
        <a:bodyPr/>
        <a:lstStyle/>
        <a:p>
          <a:r>
            <a:rPr lang="en-US" sz="2400" b="1" dirty="0" smtClean="0"/>
            <a:t>Improved quality and patient experience of care</a:t>
          </a:r>
          <a:endParaRPr lang="en-US" sz="2400" b="1" dirty="0"/>
        </a:p>
      </dgm:t>
    </dgm:pt>
    <dgm:pt modelId="{822909E4-C688-4EBA-A0C8-90FCEBC9232F}" type="parTrans" cxnId="{A77DB5CF-1DCA-4E3D-90E0-F6ADB1656785}">
      <dgm:prSet/>
      <dgm:spPr/>
      <dgm:t>
        <a:bodyPr/>
        <a:lstStyle/>
        <a:p>
          <a:endParaRPr lang="en-US" sz="2000" b="1">
            <a:solidFill>
              <a:schemeClr val="tx1"/>
            </a:solidFill>
          </a:endParaRPr>
        </a:p>
      </dgm:t>
    </dgm:pt>
    <dgm:pt modelId="{7B1D27C1-06F3-45E2-AAAB-4F04AA0857B6}" type="sibTrans" cxnId="{A77DB5CF-1DCA-4E3D-90E0-F6ADB1656785}">
      <dgm:prSet/>
      <dgm:spPr/>
      <dgm:t>
        <a:bodyPr/>
        <a:lstStyle/>
        <a:p>
          <a:endParaRPr lang="en-US" sz="2000" b="1">
            <a:solidFill>
              <a:schemeClr val="tx1"/>
            </a:solidFill>
          </a:endParaRPr>
        </a:p>
      </dgm:t>
    </dgm:pt>
    <dgm:pt modelId="{C53F62D7-5215-44F7-8932-1F7869230D8C}">
      <dgm:prSet phldrT="[Text]" custT="1"/>
      <dgm:spPr/>
      <dgm:t>
        <a:bodyPr/>
        <a:lstStyle/>
        <a:p>
          <a:r>
            <a:rPr lang="en-US" sz="2400" b="1" dirty="0" smtClean="0"/>
            <a:t>Reduced cost of care for Idahoans</a:t>
          </a:r>
          <a:endParaRPr lang="en-US" sz="2400" b="1" dirty="0"/>
        </a:p>
      </dgm:t>
    </dgm:pt>
    <dgm:pt modelId="{4C8DE651-1F2F-4851-8276-7FEB38E6DE20}" type="parTrans" cxnId="{8D208E32-CA55-4E43-BE95-D60816B98BA9}">
      <dgm:prSet/>
      <dgm:spPr/>
      <dgm:t>
        <a:bodyPr/>
        <a:lstStyle/>
        <a:p>
          <a:endParaRPr lang="en-US" sz="2000" b="1">
            <a:solidFill>
              <a:schemeClr val="tx1"/>
            </a:solidFill>
          </a:endParaRPr>
        </a:p>
      </dgm:t>
    </dgm:pt>
    <dgm:pt modelId="{287C75C3-5942-45D6-AD6D-57CB9D01FB5B}" type="sibTrans" cxnId="{8D208E32-CA55-4E43-BE95-D60816B98BA9}">
      <dgm:prSet/>
      <dgm:spPr/>
      <dgm:t>
        <a:bodyPr/>
        <a:lstStyle/>
        <a:p>
          <a:endParaRPr lang="en-US" sz="2000" b="1">
            <a:solidFill>
              <a:schemeClr val="tx1"/>
            </a:solidFill>
          </a:endParaRPr>
        </a:p>
      </dgm:t>
    </dgm:pt>
    <dgm:pt modelId="{FF867BCD-AC87-464D-BBBF-0799F86147F4}" type="pres">
      <dgm:prSet presAssocID="{4B6A31D6-2107-4657-B8B5-8E5F92853C05}" presName="Name0" presStyleCnt="0">
        <dgm:presLayoutVars>
          <dgm:chMax val="7"/>
          <dgm:chPref val="7"/>
          <dgm:dir/>
          <dgm:animLvl val="lvl"/>
        </dgm:presLayoutVars>
      </dgm:prSet>
      <dgm:spPr/>
      <dgm:t>
        <a:bodyPr/>
        <a:lstStyle/>
        <a:p>
          <a:endParaRPr lang="en-US"/>
        </a:p>
      </dgm:t>
    </dgm:pt>
    <dgm:pt modelId="{F03FBB35-E0F2-4C64-A7F7-BA1FE839AB6E}" type="pres">
      <dgm:prSet presAssocID="{9F7D0008-34A4-424F-BB2F-E3322B92C31D}" presName="Accent1" presStyleCnt="0"/>
      <dgm:spPr/>
    </dgm:pt>
    <dgm:pt modelId="{D83FB661-0117-47D3-A403-903A893C0E34}" type="pres">
      <dgm:prSet presAssocID="{9F7D0008-34A4-424F-BB2F-E3322B92C31D}" presName="Accent" presStyleLbl="node1" presStyleIdx="0" presStyleCnt="3"/>
      <dgm:spPr/>
    </dgm:pt>
    <dgm:pt modelId="{154B7F67-54A0-47DA-9E13-26055D4D4D99}" type="pres">
      <dgm:prSet presAssocID="{9F7D0008-34A4-424F-BB2F-E3322B92C31D}" presName="Parent1" presStyleLbl="revTx" presStyleIdx="0" presStyleCnt="3" custScaleX="164459" custScaleY="175430">
        <dgm:presLayoutVars>
          <dgm:chMax val="1"/>
          <dgm:chPref val="1"/>
          <dgm:bulletEnabled val="1"/>
        </dgm:presLayoutVars>
      </dgm:prSet>
      <dgm:spPr/>
      <dgm:t>
        <a:bodyPr/>
        <a:lstStyle/>
        <a:p>
          <a:endParaRPr lang="en-US"/>
        </a:p>
      </dgm:t>
    </dgm:pt>
    <dgm:pt modelId="{A5A1CEBD-201F-4082-904B-CC8B1DD1E6ED}" type="pres">
      <dgm:prSet presAssocID="{5427B111-46DE-43DA-96C2-A692857B778D}" presName="Accent2" presStyleCnt="0"/>
      <dgm:spPr/>
    </dgm:pt>
    <dgm:pt modelId="{38F39065-261A-4B7D-B7AC-83B055000C5C}" type="pres">
      <dgm:prSet presAssocID="{5427B111-46DE-43DA-96C2-A692857B778D}" presName="Accent" presStyleLbl="node1" presStyleIdx="1" presStyleCnt="3"/>
      <dgm:spPr/>
    </dgm:pt>
    <dgm:pt modelId="{A1EFD8B3-108B-49A6-BE6B-C232FDC4C3C6}" type="pres">
      <dgm:prSet presAssocID="{5427B111-46DE-43DA-96C2-A692857B778D}" presName="Parent2" presStyleLbl="revTx" presStyleIdx="1" presStyleCnt="3" custScaleX="230224" custScaleY="208481">
        <dgm:presLayoutVars>
          <dgm:chMax val="1"/>
          <dgm:chPref val="1"/>
          <dgm:bulletEnabled val="1"/>
        </dgm:presLayoutVars>
      </dgm:prSet>
      <dgm:spPr/>
      <dgm:t>
        <a:bodyPr/>
        <a:lstStyle/>
        <a:p>
          <a:endParaRPr lang="en-US"/>
        </a:p>
      </dgm:t>
    </dgm:pt>
    <dgm:pt modelId="{01243FA6-DEA0-49B1-B581-786B79E5598B}" type="pres">
      <dgm:prSet presAssocID="{C53F62D7-5215-44F7-8932-1F7869230D8C}" presName="Accent3" presStyleCnt="0"/>
      <dgm:spPr/>
    </dgm:pt>
    <dgm:pt modelId="{2C1934D5-758E-4958-A49C-AEBFB3AB3B24}" type="pres">
      <dgm:prSet presAssocID="{C53F62D7-5215-44F7-8932-1F7869230D8C}" presName="Accent" presStyleLbl="node1" presStyleIdx="2" presStyleCnt="3"/>
      <dgm:spPr/>
    </dgm:pt>
    <dgm:pt modelId="{E0B02BDC-EBC0-416F-9757-E0315EEEC0EE}" type="pres">
      <dgm:prSet presAssocID="{C53F62D7-5215-44F7-8932-1F7869230D8C}" presName="Parent3" presStyleLbl="revTx" presStyleIdx="2" presStyleCnt="3" custScaleX="175251" custScaleY="208579">
        <dgm:presLayoutVars>
          <dgm:chMax val="1"/>
          <dgm:chPref val="1"/>
          <dgm:bulletEnabled val="1"/>
        </dgm:presLayoutVars>
      </dgm:prSet>
      <dgm:spPr/>
      <dgm:t>
        <a:bodyPr/>
        <a:lstStyle/>
        <a:p>
          <a:endParaRPr lang="en-US"/>
        </a:p>
      </dgm:t>
    </dgm:pt>
  </dgm:ptLst>
  <dgm:cxnLst>
    <dgm:cxn modelId="{5BAA9CBF-BA11-4887-B86C-A0773185E822}" type="presOf" srcId="{C53F62D7-5215-44F7-8932-1F7869230D8C}" destId="{E0B02BDC-EBC0-416F-9757-E0315EEEC0EE}" srcOrd="0" destOrd="0" presId="urn:microsoft.com/office/officeart/2009/layout/CircleArrowProcess"/>
    <dgm:cxn modelId="{5AB4EBB4-A4A6-4EC1-B4A0-D25E59A3EEAE}" type="presOf" srcId="{9F7D0008-34A4-424F-BB2F-E3322B92C31D}" destId="{154B7F67-54A0-47DA-9E13-26055D4D4D99}" srcOrd="0" destOrd="0" presId="urn:microsoft.com/office/officeart/2009/layout/CircleArrowProcess"/>
    <dgm:cxn modelId="{8D208E32-CA55-4E43-BE95-D60816B98BA9}" srcId="{4B6A31D6-2107-4657-B8B5-8E5F92853C05}" destId="{C53F62D7-5215-44F7-8932-1F7869230D8C}" srcOrd="2" destOrd="0" parTransId="{4C8DE651-1F2F-4851-8276-7FEB38E6DE20}" sibTransId="{287C75C3-5942-45D6-AD6D-57CB9D01FB5B}"/>
    <dgm:cxn modelId="{E3DC3293-9D74-4111-8483-CB840BB9F23A}" srcId="{4B6A31D6-2107-4657-B8B5-8E5F92853C05}" destId="{9F7D0008-34A4-424F-BB2F-E3322B92C31D}" srcOrd="0" destOrd="0" parTransId="{14BE74B0-6C28-4F4E-94AD-13C269192A42}" sibTransId="{0FDE52B7-4AF6-4B2A-9F46-C22590ECFE56}"/>
    <dgm:cxn modelId="{C643A4A4-8537-483F-94B1-295AD769D431}" type="presOf" srcId="{5427B111-46DE-43DA-96C2-A692857B778D}" destId="{A1EFD8B3-108B-49A6-BE6B-C232FDC4C3C6}" srcOrd="0" destOrd="0" presId="urn:microsoft.com/office/officeart/2009/layout/CircleArrowProcess"/>
    <dgm:cxn modelId="{E06D9604-5BAB-4AEC-A96B-CA2208AF798A}" type="presOf" srcId="{4B6A31D6-2107-4657-B8B5-8E5F92853C05}" destId="{FF867BCD-AC87-464D-BBBF-0799F86147F4}" srcOrd="0" destOrd="0" presId="urn:microsoft.com/office/officeart/2009/layout/CircleArrowProcess"/>
    <dgm:cxn modelId="{A77DB5CF-1DCA-4E3D-90E0-F6ADB1656785}" srcId="{4B6A31D6-2107-4657-B8B5-8E5F92853C05}" destId="{5427B111-46DE-43DA-96C2-A692857B778D}" srcOrd="1" destOrd="0" parTransId="{822909E4-C688-4EBA-A0C8-90FCEBC9232F}" sibTransId="{7B1D27C1-06F3-45E2-AAAB-4F04AA0857B6}"/>
    <dgm:cxn modelId="{D3468D3D-4E79-4848-BE11-52158066DD17}" type="presParOf" srcId="{FF867BCD-AC87-464D-BBBF-0799F86147F4}" destId="{F03FBB35-E0F2-4C64-A7F7-BA1FE839AB6E}" srcOrd="0" destOrd="0" presId="urn:microsoft.com/office/officeart/2009/layout/CircleArrowProcess"/>
    <dgm:cxn modelId="{570E92C0-7F97-4F72-B8F5-2000DC03F062}" type="presParOf" srcId="{F03FBB35-E0F2-4C64-A7F7-BA1FE839AB6E}" destId="{D83FB661-0117-47D3-A403-903A893C0E34}" srcOrd="0" destOrd="0" presId="urn:microsoft.com/office/officeart/2009/layout/CircleArrowProcess"/>
    <dgm:cxn modelId="{52DA20B6-00EC-490F-BAAC-5CAA3E1183DC}" type="presParOf" srcId="{FF867BCD-AC87-464D-BBBF-0799F86147F4}" destId="{154B7F67-54A0-47DA-9E13-26055D4D4D99}" srcOrd="1" destOrd="0" presId="urn:microsoft.com/office/officeart/2009/layout/CircleArrowProcess"/>
    <dgm:cxn modelId="{CEC96EEB-FBE7-41B8-BF47-F78753228641}" type="presParOf" srcId="{FF867BCD-AC87-464D-BBBF-0799F86147F4}" destId="{A5A1CEBD-201F-4082-904B-CC8B1DD1E6ED}" srcOrd="2" destOrd="0" presId="urn:microsoft.com/office/officeart/2009/layout/CircleArrowProcess"/>
    <dgm:cxn modelId="{296D41EE-6012-412A-A3B7-BFA92D70155B}" type="presParOf" srcId="{A5A1CEBD-201F-4082-904B-CC8B1DD1E6ED}" destId="{38F39065-261A-4B7D-B7AC-83B055000C5C}" srcOrd="0" destOrd="0" presId="urn:microsoft.com/office/officeart/2009/layout/CircleArrowProcess"/>
    <dgm:cxn modelId="{3E950C83-1262-4D99-951C-322148A1793C}" type="presParOf" srcId="{FF867BCD-AC87-464D-BBBF-0799F86147F4}" destId="{A1EFD8B3-108B-49A6-BE6B-C232FDC4C3C6}" srcOrd="3" destOrd="0" presId="urn:microsoft.com/office/officeart/2009/layout/CircleArrowProcess"/>
    <dgm:cxn modelId="{2E195A02-DDD0-4A32-8B33-FE6F00709245}" type="presParOf" srcId="{FF867BCD-AC87-464D-BBBF-0799F86147F4}" destId="{01243FA6-DEA0-49B1-B581-786B79E5598B}" srcOrd="4" destOrd="0" presId="urn:microsoft.com/office/officeart/2009/layout/CircleArrowProcess"/>
    <dgm:cxn modelId="{4BD4F621-9A54-41ED-93F7-CC3916781249}" type="presParOf" srcId="{01243FA6-DEA0-49B1-B581-786B79E5598B}" destId="{2C1934D5-758E-4958-A49C-AEBFB3AB3B24}" srcOrd="0" destOrd="0" presId="urn:microsoft.com/office/officeart/2009/layout/CircleArrowProcess"/>
    <dgm:cxn modelId="{4B4A2FD7-0677-43AC-BDBD-2F3B3B38E74F}" type="presParOf" srcId="{FF867BCD-AC87-464D-BBBF-0799F86147F4}" destId="{E0B02BDC-EBC0-416F-9757-E0315EEEC0EE}"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6F2E9B-7C03-42BA-B08B-122FC264B7B9}" type="doc">
      <dgm:prSet loTypeId="urn:microsoft.com/office/officeart/2005/8/layout/chevron2" loCatId="list" qsTypeId="urn:microsoft.com/office/officeart/2005/8/quickstyle/3d2" qsCatId="3D" csTypeId="urn:microsoft.com/office/officeart/2005/8/colors/accent1_2" csCatId="accent1" phldr="1"/>
      <dgm:spPr/>
      <dgm:t>
        <a:bodyPr/>
        <a:lstStyle/>
        <a:p>
          <a:endParaRPr lang="en-US"/>
        </a:p>
      </dgm:t>
    </dgm:pt>
    <dgm:pt modelId="{01F5CD4D-3ECE-4255-8A34-F48A03C21B35}">
      <dgm:prSet phldrT="[Text]"/>
      <dgm:spPr/>
      <dgm:t>
        <a:bodyPr/>
        <a:lstStyle/>
        <a:p>
          <a:r>
            <a:rPr lang="en-US" dirty="0" smtClean="0">
              <a:solidFill>
                <a:schemeClr val="tx1"/>
              </a:solidFill>
            </a:rPr>
            <a:t>The Idaho Medical Home Collaborative (IMHC) is established to pilot the PCMH model to determine its impact on improving care. (Prior to SHIP.)</a:t>
          </a:r>
          <a:endParaRPr lang="en-US" dirty="0">
            <a:solidFill>
              <a:schemeClr val="tx1"/>
            </a:solidFill>
          </a:endParaRPr>
        </a:p>
      </dgm:t>
    </dgm:pt>
    <dgm:pt modelId="{7475CDA9-E312-41CD-B5F1-0287F60DE904}" type="parTrans" cxnId="{CF59434C-48E0-4B04-86EA-750055732C32}">
      <dgm:prSet/>
      <dgm:spPr/>
      <dgm:t>
        <a:bodyPr/>
        <a:lstStyle/>
        <a:p>
          <a:endParaRPr lang="en-US"/>
        </a:p>
      </dgm:t>
    </dgm:pt>
    <dgm:pt modelId="{A759D589-119D-45AB-A9F8-1779D3FD6F14}" type="sibTrans" cxnId="{CF59434C-48E0-4B04-86EA-750055732C32}">
      <dgm:prSet/>
      <dgm:spPr/>
      <dgm:t>
        <a:bodyPr/>
        <a:lstStyle/>
        <a:p>
          <a:endParaRPr lang="en-US"/>
        </a:p>
      </dgm:t>
    </dgm:pt>
    <dgm:pt modelId="{BF7B0DA6-DAEB-4323-AAC1-8CA4EF82EBBF}">
      <dgm:prSet phldrT="[Text]"/>
      <dgm:spPr>
        <a:solidFill>
          <a:srgbClr val="353B90"/>
        </a:solidFill>
      </dgm:spPr>
      <dgm:t>
        <a:bodyPr/>
        <a:lstStyle/>
        <a:p>
          <a:r>
            <a:rPr lang="en-US" dirty="0" smtClean="0"/>
            <a:t>2013</a:t>
          </a:r>
          <a:endParaRPr lang="en-US" dirty="0"/>
        </a:p>
      </dgm:t>
    </dgm:pt>
    <dgm:pt modelId="{7121418C-A7DD-43BB-89EF-6FBC4892DA79}" type="parTrans" cxnId="{AF855A60-0F52-4AF2-B564-977B287199A9}">
      <dgm:prSet/>
      <dgm:spPr/>
      <dgm:t>
        <a:bodyPr/>
        <a:lstStyle/>
        <a:p>
          <a:endParaRPr lang="en-US"/>
        </a:p>
      </dgm:t>
    </dgm:pt>
    <dgm:pt modelId="{94E5BA0A-CC6A-408F-A167-A83A630144A3}" type="sibTrans" cxnId="{AF855A60-0F52-4AF2-B564-977B287199A9}">
      <dgm:prSet/>
      <dgm:spPr/>
      <dgm:t>
        <a:bodyPr/>
        <a:lstStyle/>
        <a:p>
          <a:endParaRPr lang="en-US"/>
        </a:p>
      </dgm:t>
    </dgm:pt>
    <dgm:pt modelId="{C736DF1C-CA16-4654-9E7C-19D9F5914EB0}">
      <dgm:prSet phldrT="[Text]"/>
      <dgm:spPr/>
      <dgm:t>
        <a:bodyPr/>
        <a:lstStyle/>
        <a:p>
          <a:r>
            <a:rPr lang="en-US" b="0" dirty="0" smtClean="0">
              <a:solidFill>
                <a:schemeClr val="tx1"/>
              </a:solidFill>
            </a:rPr>
            <a:t>The Idaho Department of Health and Welfare receives a</a:t>
          </a:r>
          <a:r>
            <a:rPr lang="en-US" b="1" dirty="0" smtClean="0">
              <a:solidFill>
                <a:schemeClr val="tx1"/>
              </a:solidFill>
            </a:rPr>
            <a:t> </a:t>
          </a:r>
          <a:r>
            <a:rPr lang="en-US" dirty="0" smtClean="0">
              <a:solidFill>
                <a:schemeClr val="tx1"/>
              </a:solidFill>
            </a:rPr>
            <a:t>State Innovation Model (SIM)  "model design" grant to develop its plan for healthcare system transformation. Working with statewide stakeholders, Idaho designs the SHIP model to transform primary care services to the PCMH model. </a:t>
          </a:r>
          <a:endParaRPr lang="en-US" dirty="0">
            <a:solidFill>
              <a:schemeClr val="tx1"/>
            </a:solidFill>
          </a:endParaRPr>
        </a:p>
      </dgm:t>
    </dgm:pt>
    <dgm:pt modelId="{70CDBFFE-7F78-4DEF-A773-390209E39733}" type="parTrans" cxnId="{F5504D58-B34B-40CD-8AEC-40C1C5C9CFAC}">
      <dgm:prSet/>
      <dgm:spPr/>
      <dgm:t>
        <a:bodyPr/>
        <a:lstStyle/>
        <a:p>
          <a:endParaRPr lang="en-US"/>
        </a:p>
      </dgm:t>
    </dgm:pt>
    <dgm:pt modelId="{153DCA1C-33C6-481A-A67E-68123116CFE1}" type="sibTrans" cxnId="{F5504D58-B34B-40CD-8AEC-40C1C5C9CFAC}">
      <dgm:prSet/>
      <dgm:spPr/>
      <dgm:t>
        <a:bodyPr/>
        <a:lstStyle/>
        <a:p>
          <a:endParaRPr lang="en-US"/>
        </a:p>
      </dgm:t>
    </dgm:pt>
    <dgm:pt modelId="{9D637AFA-0794-49F4-82CF-0E49B91C57B8}">
      <dgm:prSet phldrT="[Text]"/>
      <dgm:spPr/>
      <dgm:t>
        <a:bodyPr/>
        <a:lstStyle/>
        <a:p>
          <a:r>
            <a:rPr lang="en-US" dirty="0" smtClean="0"/>
            <a:t>A statewide stakeholder group, the IHC, is officially established by Governor Otter to oversee the planning and transformation of the healthcare delivery system.</a:t>
          </a:r>
          <a:endParaRPr lang="en-US" dirty="0"/>
        </a:p>
      </dgm:t>
    </dgm:pt>
    <dgm:pt modelId="{8BA8802F-C0D9-44A5-9E23-E99D946B5C04}" type="parTrans" cxnId="{924C1D5B-51BE-44CB-970A-C85F7636CB21}">
      <dgm:prSet/>
      <dgm:spPr/>
      <dgm:t>
        <a:bodyPr/>
        <a:lstStyle/>
        <a:p>
          <a:endParaRPr lang="en-US"/>
        </a:p>
      </dgm:t>
    </dgm:pt>
    <dgm:pt modelId="{0C91F0AA-2F25-4C80-8221-5ED153150576}" type="sibTrans" cxnId="{924C1D5B-51BE-44CB-970A-C85F7636CB21}">
      <dgm:prSet/>
      <dgm:spPr/>
      <dgm:t>
        <a:bodyPr/>
        <a:lstStyle/>
        <a:p>
          <a:endParaRPr lang="en-US"/>
        </a:p>
      </dgm:t>
    </dgm:pt>
    <dgm:pt modelId="{32A961D7-B9C7-415E-8B27-6E7889A8C183}">
      <dgm:prSet phldrT="[Text]"/>
      <dgm:spPr>
        <a:solidFill>
          <a:srgbClr val="353B90"/>
        </a:solidFill>
      </dgm:spPr>
      <dgm:t>
        <a:bodyPr/>
        <a:lstStyle/>
        <a:p>
          <a:r>
            <a:rPr lang="en-US" dirty="0" smtClean="0"/>
            <a:t>2014</a:t>
          </a:r>
          <a:endParaRPr lang="en-US" dirty="0"/>
        </a:p>
      </dgm:t>
    </dgm:pt>
    <dgm:pt modelId="{9DCB0D9B-8742-4123-B744-1C65EF222504}" type="parTrans" cxnId="{00C1CCA5-A98B-4BC3-8F92-2B0875EB2554}">
      <dgm:prSet/>
      <dgm:spPr/>
      <dgm:t>
        <a:bodyPr/>
        <a:lstStyle/>
        <a:p>
          <a:endParaRPr lang="en-US"/>
        </a:p>
      </dgm:t>
    </dgm:pt>
    <dgm:pt modelId="{0F9AD4AE-3CAF-420C-9226-D2915DDC8259}" type="sibTrans" cxnId="{00C1CCA5-A98B-4BC3-8F92-2B0875EB2554}">
      <dgm:prSet/>
      <dgm:spPr/>
      <dgm:t>
        <a:bodyPr/>
        <a:lstStyle/>
        <a:p>
          <a:endParaRPr lang="en-US"/>
        </a:p>
      </dgm:t>
    </dgm:pt>
    <dgm:pt modelId="{8D30418A-4D22-4C98-A21D-5DF8B4187594}">
      <dgm:prSet phldrT="[Text]"/>
      <dgm:spPr>
        <a:solidFill>
          <a:srgbClr val="353B90"/>
        </a:solidFill>
      </dgm:spPr>
      <dgm:t>
        <a:bodyPr/>
        <a:lstStyle/>
        <a:p>
          <a:r>
            <a:rPr lang="en-US" dirty="0" smtClean="0"/>
            <a:t>2010</a:t>
          </a:r>
          <a:endParaRPr lang="en-US" dirty="0"/>
        </a:p>
      </dgm:t>
    </dgm:pt>
    <dgm:pt modelId="{53A37E5F-6F79-4E70-93B3-E2E48B1A004D}" type="sibTrans" cxnId="{15765B75-A48A-40CE-AD54-C793DB7377E1}">
      <dgm:prSet/>
      <dgm:spPr/>
      <dgm:t>
        <a:bodyPr/>
        <a:lstStyle/>
        <a:p>
          <a:endParaRPr lang="en-US"/>
        </a:p>
      </dgm:t>
    </dgm:pt>
    <dgm:pt modelId="{40E83EDD-0CB0-4609-95ED-FE766226F4AB}" type="parTrans" cxnId="{15765B75-A48A-40CE-AD54-C793DB7377E1}">
      <dgm:prSet/>
      <dgm:spPr/>
      <dgm:t>
        <a:bodyPr/>
        <a:lstStyle/>
        <a:p>
          <a:endParaRPr lang="en-US"/>
        </a:p>
      </dgm:t>
    </dgm:pt>
    <dgm:pt modelId="{9AEF202A-B692-48C8-9A44-F87E29DC144D}" type="pres">
      <dgm:prSet presAssocID="{0F6F2E9B-7C03-42BA-B08B-122FC264B7B9}" presName="linearFlow" presStyleCnt="0">
        <dgm:presLayoutVars>
          <dgm:dir/>
          <dgm:animLvl val="lvl"/>
          <dgm:resizeHandles val="exact"/>
        </dgm:presLayoutVars>
      </dgm:prSet>
      <dgm:spPr/>
      <dgm:t>
        <a:bodyPr/>
        <a:lstStyle/>
        <a:p>
          <a:endParaRPr lang="en-US"/>
        </a:p>
      </dgm:t>
    </dgm:pt>
    <dgm:pt modelId="{6F52714D-80EE-4237-AA7B-804687F9DC19}" type="pres">
      <dgm:prSet presAssocID="{8D30418A-4D22-4C98-A21D-5DF8B4187594}" presName="composite" presStyleCnt="0"/>
      <dgm:spPr/>
      <dgm:t>
        <a:bodyPr/>
        <a:lstStyle/>
        <a:p>
          <a:endParaRPr lang="en-US"/>
        </a:p>
      </dgm:t>
    </dgm:pt>
    <dgm:pt modelId="{CF2E17B3-46BB-4567-951E-24C2A37479BB}" type="pres">
      <dgm:prSet presAssocID="{8D30418A-4D22-4C98-A21D-5DF8B4187594}" presName="parentText" presStyleLbl="alignNode1" presStyleIdx="0" presStyleCnt="3">
        <dgm:presLayoutVars>
          <dgm:chMax val="1"/>
          <dgm:bulletEnabled val="1"/>
        </dgm:presLayoutVars>
      </dgm:prSet>
      <dgm:spPr/>
      <dgm:t>
        <a:bodyPr/>
        <a:lstStyle/>
        <a:p>
          <a:endParaRPr lang="en-US"/>
        </a:p>
      </dgm:t>
    </dgm:pt>
    <dgm:pt modelId="{22286833-327F-4853-9C90-8F47CA40B452}" type="pres">
      <dgm:prSet presAssocID="{8D30418A-4D22-4C98-A21D-5DF8B4187594}" presName="descendantText" presStyleLbl="alignAcc1" presStyleIdx="0" presStyleCnt="3" custScaleY="110374">
        <dgm:presLayoutVars>
          <dgm:bulletEnabled val="1"/>
        </dgm:presLayoutVars>
      </dgm:prSet>
      <dgm:spPr/>
      <dgm:t>
        <a:bodyPr/>
        <a:lstStyle/>
        <a:p>
          <a:endParaRPr lang="en-US"/>
        </a:p>
      </dgm:t>
    </dgm:pt>
    <dgm:pt modelId="{2AE35BD9-EDA1-4981-9557-E9DE0F6FDF93}" type="pres">
      <dgm:prSet presAssocID="{53A37E5F-6F79-4E70-93B3-E2E48B1A004D}" presName="sp" presStyleCnt="0"/>
      <dgm:spPr/>
      <dgm:t>
        <a:bodyPr/>
        <a:lstStyle/>
        <a:p>
          <a:endParaRPr lang="en-US"/>
        </a:p>
      </dgm:t>
    </dgm:pt>
    <dgm:pt modelId="{010A366B-C027-4AE1-88A7-432C7770D0BF}" type="pres">
      <dgm:prSet presAssocID="{BF7B0DA6-DAEB-4323-AAC1-8CA4EF82EBBF}" presName="composite" presStyleCnt="0"/>
      <dgm:spPr/>
      <dgm:t>
        <a:bodyPr/>
        <a:lstStyle/>
        <a:p>
          <a:endParaRPr lang="en-US"/>
        </a:p>
      </dgm:t>
    </dgm:pt>
    <dgm:pt modelId="{2EDEBAC5-B10F-44E3-BBAE-70212FF69EE9}" type="pres">
      <dgm:prSet presAssocID="{BF7B0DA6-DAEB-4323-AAC1-8CA4EF82EBBF}" presName="parentText" presStyleLbl="alignNode1" presStyleIdx="1" presStyleCnt="3">
        <dgm:presLayoutVars>
          <dgm:chMax val="1"/>
          <dgm:bulletEnabled val="1"/>
        </dgm:presLayoutVars>
      </dgm:prSet>
      <dgm:spPr/>
      <dgm:t>
        <a:bodyPr/>
        <a:lstStyle/>
        <a:p>
          <a:endParaRPr lang="en-US"/>
        </a:p>
      </dgm:t>
    </dgm:pt>
    <dgm:pt modelId="{3DE0A9DC-7D4D-40EA-889C-39A568D57EDB}" type="pres">
      <dgm:prSet presAssocID="{BF7B0DA6-DAEB-4323-AAC1-8CA4EF82EBBF}" presName="descendantText" presStyleLbl="alignAcc1" presStyleIdx="1" presStyleCnt="3" custScaleY="141483">
        <dgm:presLayoutVars>
          <dgm:bulletEnabled val="1"/>
        </dgm:presLayoutVars>
      </dgm:prSet>
      <dgm:spPr/>
      <dgm:t>
        <a:bodyPr/>
        <a:lstStyle/>
        <a:p>
          <a:endParaRPr lang="en-US"/>
        </a:p>
      </dgm:t>
    </dgm:pt>
    <dgm:pt modelId="{BE29515B-D874-4572-BA4E-58FD227FC1D6}" type="pres">
      <dgm:prSet presAssocID="{94E5BA0A-CC6A-408F-A167-A83A630144A3}" presName="sp" presStyleCnt="0"/>
      <dgm:spPr/>
    </dgm:pt>
    <dgm:pt modelId="{19E0CC31-1B2A-49E0-88D9-CC6797D9B4A9}" type="pres">
      <dgm:prSet presAssocID="{32A961D7-B9C7-415E-8B27-6E7889A8C183}" presName="composite" presStyleCnt="0"/>
      <dgm:spPr/>
    </dgm:pt>
    <dgm:pt modelId="{5C4BB37A-9D7A-4C9C-A243-8828D6A45098}" type="pres">
      <dgm:prSet presAssocID="{32A961D7-B9C7-415E-8B27-6E7889A8C183}" presName="parentText" presStyleLbl="alignNode1" presStyleIdx="2" presStyleCnt="3">
        <dgm:presLayoutVars>
          <dgm:chMax val="1"/>
          <dgm:bulletEnabled val="1"/>
        </dgm:presLayoutVars>
      </dgm:prSet>
      <dgm:spPr/>
      <dgm:t>
        <a:bodyPr/>
        <a:lstStyle/>
        <a:p>
          <a:endParaRPr lang="en-US"/>
        </a:p>
      </dgm:t>
    </dgm:pt>
    <dgm:pt modelId="{5D22F29B-698C-4B5B-9301-B72F4DE4B236}" type="pres">
      <dgm:prSet presAssocID="{32A961D7-B9C7-415E-8B27-6E7889A8C183}" presName="descendantText" presStyleLbl="alignAcc1" presStyleIdx="2" presStyleCnt="3">
        <dgm:presLayoutVars>
          <dgm:bulletEnabled val="1"/>
        </dgm:presLayoutVars>
      </dgm:prSet>
      <dgm:spPr/>
      <dgm:t>
        <a:bodyPr/>
        <a:lstStyle/>
        <a:p>
          <a:endParaRPr lang="en-US"/>
        </a:p>
      </dgm:t>
    </dgm:pt>
  </dgm:ptLst>
  <dgm:cxnLst>
    <dgm:cxn modelId="{EC7A49A6-0708-4B7E-980D-43384169A197}" type="presOf" srcId="{01F5CD4D-3ECE-4255-8A34-F48A03C21B35}" destId="{22286833-327F-4853-9C90-8F47CA40B452}" srcOrd="0" destOrd="0" presId="urn:microsoft.com/office/officeart/2005/8/layout/chevron2"/>
    <dgm:cxn modelId="{1E6DD9A0-FDFB-4A88-B46D-BDA00B6FB1F7}" type="presOf" srcId="{8D30418A-4D22-4C98-A21D-5DF8B4187594}" destId="{CF2E17B3-46BB-4567-951E-24C2A37479BB}" srcOrd="0" destOrd="0" presId="urn:microsoft.com/office/officeart/2005/8/layout/chevron2"/>
    <dgm:cxn modelId="{329989B2-4A68-455A-90A0-8DCA15EBC876}" type="presOf" srcId="{C736DF1C-CA16-4654-9E7C-19D9F5914EB0}" destId="{3DE0A9DC-7D4D-40EA-889C-39A568D57EDB}" srcOrd="0" destOrd="0" presId="urn:microsoft.com/office/officeart/2005/8/layout/chevron2"/>
    <dgm:cxn modelId="{7637D086-8D94-4853-917E-6C767E9922FC}" type="presOf" srcId="{9D637AFA-0794-49F4-82CF-0E49B91C57B8}" destId="{5D22F29B-698C-4B5B-9301-B72F4DE4B236}" srcOrd="0" destOrd="0" presId="urn:microsoft.com/office/officeart/2005/8/layout/chevron2"/>
    <dgm:cxn modelId="{15765B75-A48A-40CE-AD54-C793DB7377E1}" srcId="{0F6F2E9B-7C03-42BA-B08B-122FC264B7B9}" destId="{8D30418A-4D22-4C98-A21D-5DF8B4187594}" srcOrd="0" destOrd="0" parTransId="{40E83EDD-0CB0-4609-95ED-FE766226F4AB}" sibTransId="{53A37E5F-6F79-4E70-93B3-E2E48B1A004D}"/>
    <dgm:cxn modelId="{00C1CCA5-A98B-4BC3-8F92-2B0875EB2554}" srcId="{0F6F2E9B-7C03-42BA-B08B-122FC264B7B9}" destId="{32A961D7-B9C7-415E-8B27-6E7889A8C183}" srcOrd="2" destOrd="0" parTransId="{9DCB0D9B-8742-4123-B744-1C65EF222504}" sibTransId="{0F9AD4AE-3CAF-420C-9226-D2915DDC8259}"/>
    <dgm:cxn modelId="{A1F97368-CBAD-4432-B50F-E5EF0C777386}" type="presOf" srcId="{0F6F2E9B-7C03-42BA-B08B-122FC264B7B9}" destId="{9AEF202A-B692-48C8-9A44-F87E29DC144D}" srcOrd="0" destOrd="0" presId="urn:microsoft.com/office/officeart/2005/8/layout/chevron2"/>
    <dgm:cxn modelId="{AF855A60-0F52-4AF2-B564-977B287199A9}" srcId="{0F6F2E9B-7C03-42BA-B08B-122FC264B7B9}" destId="{BF7B0DA6-DAEB-4323-AAC1-8CA4EF82EBBF}" srcOrd="1" destOrd="0" parTransId="{7121418C-A7DD-43BB-89EF-6FBC4892DA79}" sibTransId="{94E5BA0A-CC6A-408F-A167-A83A630144A3}"/>
    <dgm:cxn modelId="{924C1D5B-51BE-44CB-970A-C85F7636CB21}" srcId="{32A961D7-B9C7-415E-8B27-6E7889A8C183}" destId="{9D637AFA-0794-49F4-82CF-0E49B91C57B8}" srcOrd="0" destOrd="0" parTransId="{8BA8802F-C0D9-44A5-9E23-E99D946B5C04}" sibTransId="{0C91F0AA-2F25-4C80-8221-5ED153150576}"/>
    <dgm:cxn modelId="{D8E69E06-7F2A-4C0C-8CAA-9528163EF67C}" type="presOf" srcId="{32A961D7-B9C7-415E-8B27-6E7889A8C183}" destId="{5C4BB37A-9D7A-4C9C-A243-8828D6A45098}" srcOrd="0" destOrd="0" presId="urn:microsoft.com/office/officeart/2005/8/layout/chevron2"/>
    <dgm:cxn modelId="{CF59434C-48E0-4B04-86EA-750055732C32}" srcId="{8D30418A-4D22-4C98-A21D-5DF8B4187594}" destId="{01F5CD4D-3ECE-4255-8A34-F48A03C21B35}" srcOrd="0" destOrd="0" parTransId="{7475CDA9-E312-41CD-B5F1-0287F60DE904}" sibTransId="{A759D589-119D-45AB-A9F8-1779D3FD6F14}"/>
    <dgm:cxn modelId="{F5504D58-B34B-40CD-8AEC-40C1C5C9CFAC}" srcId="{BF7B0DA6-DAEB-4323-AAC1-8CA4EF82EBBF}" destId="{C736DF1C-CA16-4654-9E7C-19D9F5914EB0}" srcOrd="0" destOrd="0" parTransId="{70CDBFFE-7F78-4DEF-A773-390209E39733}" sibTransId="{153DCA1C-33C6-481A-A67E-68123116CFE1}"/>
    <dgm:cxn modelId="{4414415E-DE2F-48DA-97E7-545D4716DBB3}" type="presOf" srcId="{BF7B0DA6-DAEB-4323-AAC1-8CA4EF82EBBF}" destId="{2EDEBAC5-B10F-44E3-BBAE-70212FF69EE9}" srcOrd="0" destOrd="0" presId="urn:microsoft.com/office/officeart/2005/8/layout/chevron2"/>
    <dgm:cxn modelId="{46F7D3DE-9313-4A91-980F-4568D044D4E5}" type="presParOf" srcId="{9AEF202A-B692-48C8-9A44-F87E29DC144D}" destId="{6F52714D-80EE-4237-AA7B-804687F9DC19}" srcOrd="0" destOrd="0" presId="urn:microsoft.com/office/officeart/2005/8/layout/chevron2"/>
    <dgm:cxn modelId="{52A58A03-5365-4DBA-AC71-85F4B5D19F2E}" type="presParOf" srcId="{6F52714D-80EE-4237-AA7B-804687F9DC19}" destId="{CF2E17B3-46BB-4567-951E-24C2A37479BB}" srcOrd="0" destOrd="0" presId="urn:microsoft.com/office/officeart/2005/8/layout/chevron2"/>
    <dgm:cxn modelId="{4EB1429F-096D-42B9-AEDF-B15BEFF07F59}" type="presParOf" srcId="{6F52714D-80EE-4237-AA7B-804687F9DC19}" destId="{22286833-327F-4853-9C90-8F47CA40B452}" srcOrd="1" destOrd="0" presId="urn:microsoft.com/office/officeart/2005/8/layout/chevron2"/>
    <dgm:cxn modelId="{C2192BF7-E94A-4DCD-ACA8-974FBA601360}" type="presParOf" srcId="{9AEF202A-B692-48C8-9A44-F87E29DC144D}" destId="{2AE35BD9-EDA1-4981-9557-E9DE0F6FDF93}" srcOrd="1" destOrd="0" presId="urn:microsoft.com/office/officeart/2005/8/layout/chevron2"/>
    <dgm:cxn modelId="{2A40DE14-D613-4AF2-9785-A299C835B7B7}" type="presParOf" srcId="{9AEF202A-B692-48C8-9A44-F87E29DC144D}" destId="{010A366B-C027-4AE1-88A7-432C7770D0BF}" srcOrd="2" destOrd="0" presId="urn:microsoft.com/office/officeart/2005/8/layout/chevron2"/>
    <dgm:cxn modelId="{5C0A2C4C-2B08-4409-A913-0AC0CAEB4CD6}" type="presParOf" srcId="{010A366B-C027-4AE1-88A7-432C7770D0BF}" destId="{2EDEBAC5-B10F-44E3-BBAE-70212FF69EE9}" srcOrd="0" destOrd="0" presId="urn:microsoft.com/office/officeart/2005/8/layout/chevron2"/>
    <dgm:cxn modelId="{4E467389-B275-4F08-A2D7-5E4132013CBC}" type="presParOf" srcId="{010A366B-C027-4AE1-88A7-432C7770D0BF}" destId="{3DE0A9DC-7D4D-40EA-889C-39A568D57EDB}" srcOrd="1" destOrd="0" presId="urn:microsoft.com/office/officeart/2005/8/layout/chevron2"/>
    <dgm:cxn modelId="{48344D4A-C32F-4568-9EA3-C2B20051BBFB}" type="presParOf" srcId="{9AEF202A-B692-48C8-9A44-F87E29DC144D}" destId="{BE29515B-D874-4572-BA4E-58FD227FC1D6}" srcOrd="3" destOrd="0" presId="urn:microsoft.com/office/officeart/2005/8/layout/chevron2"/>
    <dgm:cxn modelId="{A5E278EE-EECC-40CB-9B2C-1D51D86E6038}" type="presParOf" srcId="{9AEF202A-B692-48C8-9A44-F87E29DC144D}" destId="{19E0CC31-1B2A-49E0-88D9-CC6797D9B4A9}" srcOrd="4" destOrd="0" presId="urn:microsoft.com/office/officeart/2005/8/layout/chevron2"/>
    <dgm:cxn modelId="{3A3E62E5-F857-4241-A6DF-51CF1DFCA226}" type="presParOf" srcId="{19E0CC31-1B2A-49E0-88D9-CC6797D9B4A9}" destId="{5C4BB37A-9D7A-4C9C-A243-8828D6A45098}" srcOrd="0" destOrd="0" presId="urn:microsoft.com/office/officeart/2005/8/layout/chevron2"/>
    <dgm:cxn modelId="{96F4D320-7BF0-468D-8D0B-0E89F65B2500}" type="presParOf" srcId="{19E0CC31-1B2A-49E0-88D9-CC6797D9B4A9}" destId="{5D22F29B-698C-4B5B-9301-B72F4DE4B23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6F2E9B-7C03-42BA-B08B-122FC264B7B9}" type="doc">
      <dgm:prSet loTypeId="urn:microsoft.com/office/officeart/2005/8/layout/chevron2" loCatId="list" qsTypeId="urn:microsoft.com/office/officeart/2005/8/quickstyle/3d2" qsCatId="3D" csTypeId="urn:microsoft.com/office/officeart/2005/8/colors/accent1_2" csCatId="accent1" phldr="1"/>
      <dgm:spPr/>
      <dgm:t>
        <a:bodyPr/>
        <a:lstStyle/>
        <a:p>
          <a:endParaRPr lang="en-US"/>
        </a:p>
      </dgm:t>
    </dgm:pt>
    <dgm:pt modelId="{8D30418A-4D22-4C98-A21D-5DF8B4187594}">
      <dgm:prSet phldrT="[Text]"/>
      <dgm:spPr>
        <a:solidFill>
          <a:srgbClr val="353B90"/>
        </a:solidFill>
      </dgm:spPr>
      <dgm:t>
        <a:bodyPr/>
        <a:lstStyle/>
        <a:p>
          <a:r>
            <a:rPr lang="en-US" dirty="0" smtClean="0"/>
            <a:t>2015</a:t>
          </a:r>
          <a:endParaRPr lang="en-US" dirty="0"/>
        </a:p>
      </dgm:t>
    </dgm:pt>
    <dgm:pt modelId="{40E83EDD-0CB0-4609-95ED-FE766226F4AB}" type="parTrans" cxnId="{15765B75-A48A-40CE-AD54-C793DB7377E1}">
      <dgm:prSet/>
      <dgm:spPr/>
      <dgm:t>
        <a:bodyPr/>
        <a:lstStyle/>
        <a:p>
          <a:endParaRPr lang="en-US"/>
        </a:p>
      </dgm:t>
    </dgm:pt>
    <dgm:pt modelId="{53A37E5F-6F79-4E70-93B3-E2E48B1A004D}" type="sibTrans" cxnId="{15765B75-A48A-40CE-AD54-C793DB7377E1}">
      <dgm:prSet/>
      <dgm:spPr/>
      <dgm:t>
        <a:bodyPr/>
        <a:lstStyle/>
        <a:p>
          <a:endParaRPr lang="en-US"/>
        </a:p>
      </dgm:t>
    </dgm:pt>
    <dgm:pt modelId="{01F5CD4D-3ECE-4255-8A34-F48A03C21B35}">
      <dgm:prSet phldrT="[Text]" custT="1"/>
      <dgm:spPr/>
      <dgm:t>
        <a:bodyPr/>
        <a:lstStyle/>
        <a:p>
          <a:r>
            <a:rPr lang="en-US" sz="1700" dirty="0" smtClean="0">
              <a:solidFill>
                <a:schemeClr val="tx1"/>
              </a:solidFill>
            </a:rPr>
            <a:t>$40 million four-year "model test" grant from CMMI is received to test Idaho’s SHIP model. </a:t>
          </a:r>
          <a:endParaRPr lang="en-US" sz="1700" dirty="0">
            <a:solidFill>
              <a:schemeClr val="tx1"/>
            </a:solidFill>
          </a:endParaRPr>
        </a:p>
      </dgm:t>
    </dgm:pt>
    <dgm:pt modelId="{7475CDA9-E312-41CD-B5F1-0287F60DE904}" type="parTrans" cxnId="{CF59434C-48E0-4B04-86EA-750055732C32}">
      <dgm:prSet/>
      <dgm:spPr/>
      <dgm:t>
        <a:bodyPr/>
        <a:lstStyle/>
        <a:p>
          <a:endParaRPr lang="en-US"/>
        </a:p>
      </dgm:t>
    </dgm:pt>
    <dgm:pt modelId="{A759D589-119D-45AB-A9F8-1779D3FD6F14}" type="sibTrans" cxnId="{CF59434C-48E0-4B04-86EA-750055732C32}">
      <dgm:prSet/>
      <dgm:spPr/>
      <dgm:t>
        <a:bodyPr/>
        <a:lstStyle/>
        <a:p>
          <a:endParaRPr lang="en-US"/>
        </a:p>
      </dgm:t>
    </dgm:pt>
    <dgm:pt modelId="{BF7B0DA6-DAEB-4323-AAC1-8CA4EF82EBBF}">
      <dgm:prSet phldrT="[Text]"/>
      <dgm:spPr>
        <a:solidFill>
          <a:srgbClr val="353B90"/>
        </a:solidFill>
      </dgm:spPr>
      <dgm:t>
        <a:bodyPr/>
        <a:lstStyle/>
        <a:p>
          <a:r>
            <a:rPr lang="en-US" dirty="0" smtClean="0"/>
            <a:t>2016</a:t>
          </a:r>
          <a:endParaRPr lang="en-US" dirty="0"/>
        </a:p>
      </dgm:t>
    </dgm:pt>
    <dgm:pt modelId="{7121418C-A7DD-43BB-89EF-6FBC4892DA79}" type="parTrans" cxnId="{AF855A60-0F52-4AF2-B564-977B287199A9}">
      <dgm:prSet/>
      <dgm:spPr/>
      <dgm:t>
        <a:bodyPr/>
        <a:lstStyle/>
        <a:p>
          <a:endParaRPr lang="en-US"/>
        </a:p>
      </dgm:t>
    </dgm:pt>
    <dgm:pt modelId="{94E5BA0A-CC6A-408F-A167-A83A630144A3}" type="sibTrans" cxnId="{AF855A60-0F52-4AF2-B564-977B287199A9}">
      <dgm:prSet/>
      <dgm:spPr/>
      <dgm:t>
        <a:bodyPr/>
        <a:lstStyle/>
        <a:p>
          <a:endParaRPr lang="en-US"/>
        </a:p>
      </dgm:t>
    </dgm:pt>
    <dgm:pt modelId="{C736DF1C-CA16-4654-9E7C-19D9F5914EB0}">
      <dgm:prSet phldrT="[Text]" custT="1"/>
      <dgm:spPr/>
      <dgm:t>
        <a:bodyPr/>
        <a:lstStyle/>
        <a:p>
          <a:r>
            <a:rPr lang="en-US" sz="1700" b="0" dirty="0" smtClean="0">
              <a:solidFill>
                <a:schemeClr val="tx1"/>
              </a:solidFill>
            </a:rPr>
            <a:t>SHIP model is officially launched in Model Test Year 1 (February 1, 2016).  55 practices transforming to Patient-Centered Medical Homes</a:t>
          </a:r>
          <a:endParaRPr lang="en-US" sz="1700" dirty="0">
            <a:solidFill>
              <a:schemeClr val="tx1"/>
            </a:solidFill>
          </a:endParaRPr>
        </a:p>
      </dgm:t>
    </dgm:pt>
    <dgm:pt modelId="{70CDBFFE-7F78-4DEF-A773-390209E39733}" type="parTrans" cxnId="{F5504D58-B34B-40CD-8AEC-40C1C5C9CFAC}">
      <dgm:prSet/>
      <dgm:spPr/>
      <dgm:t>
        <a:bodyPr/>
        <a:lstStyle/>
        <a:p>
          <a:endParaRPr lang="en-US"/>
        </a:p>
      </dgm:t>
    </dgm:pt>
    <dgm:pt modelId="{153DCA1C-33C6-481A-A67E-68123116CFE1}" type="sibTrans" cxnId="{F5504D58-B34B-40CD-8AEC-40C1C5C9CFAC}">
      <dgm:prSet/>
      <dgm:spPr/>
      <dgm:t>
        <a:bodyPr/>
        <a:lstStyle/>
        <a:p>
          <a:endParaRPr lang="en-US"/>
        </a:p>
      </dgm:t>
    </dgm:pt>
    <dgm:pt modelId="{65697BEE-09DB-48E8-9746-FB92EBFA9519}">
      <dgm:prSet phldrT="[Text]" custT="1"/>
      <dgm:spPr/>
      <dgm:t>
        <a:bodyPr/>
        <a:lstStyle/>
        <a:p>
          <a:r>
            <a:rPr lang="en-US" sz="1700" b="0" dirty="0" smtClean="0">
              <a:solidFill>
                <a:schemeClr val="tx1"/>
              </a:solidFill>
            </a:rPr>
            <a:t>During the 2015 pre-implementation year, a long-term strategy is planned for the SHIP "model test" and captured in Idaho’s Operational Plan.</a:t>
          </a:r>
          <a:endParaRPr lang="en-US" sz="1700" dirty="0">
            <a:solidFill>
              <a:schemeClr val="tx1"/>
            </a:solidFill>
          </a:endParaRPr>
        </a:p>
      </dgm:t>
    </dgm:pt>
    <dgm:pt modelId="{6BD80B42-AD22-4B72-804E-C6CF85AEC6F0}" type="parTrans" cxnId="{1D70EF90-2EFD-43FA-AD37-4EC4A9611497}">
      <dgm:prSet/>
      <dgm:spPr/>
      <dgm:t>
        <a:bodyPr/>
        <a:lstStyle/>
        <a:p>
          <a:endParaRPr lang="en-US"/>
        </a:p>
      </dgm:t>
    </dgm:pt>
    <dgm:pt modelId="{9141D5ED-C3B5-4F36-838A-B9FFF7662353}" type="sibTrans" cxnId="{1D70EF90-2EFD-43FA-AD37-4EC4A9611497}">
      <dgm:prSet/>
      <dgm:spPr/>
      <dgm:t>
        <a:bodyPr/>
        <a:lstStyle/>
        <a:p>
          <a:endParaRPr lang="en-US"/>
        </a:p>
      </dgm:t>
    </dgm:pt>
    <dgm:pt modelId="{A53F6EF9-49F6-4E2D-BF35-27A43E4B6A02}">
      <dgm:prSet phldrT="[Text]" custT="1"/>
      <dgm:spPr/>
      <dgm:t>
        <a:bodyPr/>
        <a:lstStyle/>
        <a:p>
          <a:r>
            <a:rPr lang="en-US" sz="1700" dirty="0" smtClean="0">
              <a:solidFill>
                <a:schemeClr val="tx1"/>
              </a:solidFill>
            </a:rPr>
            <a:t>55 primary care practices are selected to participate in the first year of implementation of the SHIP model.</a:t>
          </a:r>
          <a:endParaRPr lang="en-US" sz="1700" dirty="0">
            <a:solidFill>
              <a:schemeClr val="tx1"/>
            </a:solidFill>
          </a:endParaRPr>
        </a:p>
      </dgm:t>
    </dgm:pt>
    <dgm:pt modelId="{02EDD243-26BF-4561-9896-8E87BD463AD7}" type="parTrans" cxnId="{09A7537B-BB7E-47A5-B7D3-CF0F4572A373}">
      <dgm:prSet/>
      <dgm:spPr/>
      <dgm:t>
        <a:bodyPr/>
        <a:lstStyle/>
        <a:p>
          <a:endParaRPr lang="en-US"/>
        </a:p>
      </dgm:t>
    </dgm:pt>
    <dgm:pt modelId="{B023D257-637C-427C-831A-020305451CA9}" type="sibTrans" cxnId="{09A7537B-BB7E-47A5-B7D3-CF0F4572A373}">
      <dgm:prSet/>
      <dgm:spPr/>
      <dgm:t>
        <a:bodyPr/>
        <a:lstStyle/>
        <a:p>
          <a:endParaRPr lang="en-US"/>
        </a:p>
      </dgm:t>
    </dgm:pt>
    <dgm:pt modelId="{6940644D-5AE5-4592-977B-E1EED48771B1}">
      <dgm:prSet phldrT="[Text]" custT="1"/>
      <dgm:spPr/>
      <dgm:t>
        <a:bodyPr/>
        <a:lstStyle/>
        <a:p>
          <a:r>
            <a:rPr lang="en-US" sz="1700" b="0" dirty="0" smtClean="0">
              <a:solidFill>
                <a:schemeClr val="tx1"/>
              </a:solidFill>
            </a:rPr>
            <a:t>SHIP technical assistance contractors are hired to help complete SHIP activities.  </a:t>
          </a:r>
          <a:r>
            <a:rPr lang="en-US" sz="1700" dirty="0" smtClean="0">
              <a:solidFill>
                <a:schemeClr val="tx1"/>
              </a:solidFill>
            </a:rPr>
            <a:t>  </a:t>
          </a:r>
          <a:endParaRPr lang="en-US" sz="1700" dirty="0">
            <a:solidFill>
              <a:schemeClr val="tx1"/>
            </a:solidFill>
          </a:endParaRPr>
        </a:p>
      </dgm:t>
    </dgm:pt>
    <dgm:pt modelId="{6569CC3A-C901-4B0E-A7CE-B4ABC145F27E}" type="parTrans" cxnId="{3B1A8E53-97A2-45D0-99F2-C3863696E515}">
      <dgm:prSet/>
      <dgm:spPr/>
      <dgm:t>
        <a:bodyPr/>
        <a:lstStyle/>
        <a:p>
          <a:endParaRPr lang="en-US"/>
        </a:p>
      </dgm:t>
    </dgm:pt>
    <dgm:pt modelId="{5FFA4BA1-972E-46BF-926A-EE832C78CFDD}" type="sibTrans" cxnId="{3B1A8E53-97A2-45D0-99F2-C3863696E515}">
      <dgm:prSet/>
      <dgm:spPr/>
      <dgm:t>
        <a:bodyPr/>
        <a:lstStyle/>
        <a:p>
          <a:endParaRPr lang="en-US"/>
        </a:p>
      </dgm:t>
    </dgm:pt>
    <dgm:pt modelId="{E458B5C6-11D9-41FF-B81E-2D5B0FED01D3}">
      <dgm:prSet phldrT="[Text]" custT="1"/>
      <dgm:spPr/>
      <dgm:t>
        <a:bodyPr/>
        <a:lstStyle/>
        <a:p>
          <a:r>
            <a:rPr lang="en-US" sz="1700" b="0" dirty="0" smtClean="0">
              <a:solidFill>
                <a:schemeClr val="tx1"/>
              </a:solidFill>
            </a:rPr>
            <a:t>Additional cohorts will be added in 2017 and 2018 for a total of 165 practices </a:t>
          </a:r>
          <a:endParaRPr lang="en-US" sz="1700" dirty="0">
            <a:solidFill>
              <a:schemeClr val="tx1"/>
            </a:solidFill>
          </a:endParaRPr>
        </a:p>
      </dgm:t>
    </dgm:pt>
    <dgm:pt modelId="{029388A8-53B5-4E24-875E-26770C27D135}" type="parTrans" cxnId="{68043A69-0663-4E80-9946-33FB76E2B9FB}">
      <dgm:prSet/>
      <dgm:spPr/>
    </dgm:pt>
    <dgm:pt modelId="{C55750A5-4BAB-4BB9-998F-1F426FE16B1E}" type="sibTrans" cxnId="{68043A69-0663-4E80-9946-33FB76E2B9FB}">
      <dgm:prSet/>
      <dgm:spPr/>
    </dgm:pt>
    <dgm:pt modelId="{9AEF202A-B692-48C8-9A44-F87E29DC144D}" type="pres">
      <dgm:prSet presAssocID="{0F6F2E9B-7C03-42BA-B08B-122FC264B7B9}" presName="linearFlow" presStyleCnt="0">
        <dgm:presLayoutVars>
          <dgm:dir/>
          <dgm:animLvl val="lvl"/>
          <dgm:resizeHandles val="exact"/>
        </dgm:presLayoutVars>
      </dgm:prSet>
      <dgm:spPr/>
      <dgm:t>
        <a:bodyPr/>
        <a:lstStyle/>
        <a:p>
          <a:endParaRPr lang="en-US"/>
        </a:p>
      </dgm:t>
    </dgm:pt>
    <dgm:pt modelId="{6F52714D-80EE-4237-AA7B-804687F9DC19}" type="pres">
      <dgm:prSet presAssocID="{8D30418A-4D22-4C98-A21D-5DF8B4187594}" presName="composite" presStyleCnt="0"/>
      <dgm:spPr/>
      <dgm:t>
        <a:bodyPr/>
        <a:lstStyle/>
        <a:p>
          <a:endParaRPr lang="en-US"/>
        </a:p>
      </dgm:t>
    </dgm:pt>
    <dgm:pt modelId="{CF2E17B3-46BB-4567-951E-24C2A37479BB}" type="pres">
      <dgm:prSet presAssocID="{8D30418A-4D22-4C98-A21D-5DF8B4187594}" presName="parentText" presStyleLbl="alignNode1" presStyleIdx="0" presStyleCnt="2">
        <dgm:presLayoutVars>
          <dgm:chMax val="1"/>
          <dgm:bulletEnabled val="1"/>
        </dgm:presLayoutVars>
      </dgm:prSet>
      <dgm:spPr/>
      <dgm:t>
        <a:bodyPr/>
        <a:lstStyle/>
        <a:p>
          <a:endParaRPr lang="en-US"/>
        </a:p>
      </dgm:t>
    </dgm:pt>
    <dgm:pt modelId="{22286833-327F-4853-9C90-8F47CA40B452}" type="pres">
      <dgm:prSet presAssocID="{8D30418A-4D22-4C98-A21D-5DF8B4187594}" presName="descendantText" presStyleLbl="alignAcc1" presStyleIdx="0" presStyleCnt="2" custScaleY="141826">
        <dgm:presLayoutVars>
          <dgm:bulletEnabled val="1"/>
        </dgm:presLayoutVars>
      </dgm:prSet>
      <dgm:spPr/>
      <dgm:t>
        <a:bodyPr/>
        <a:lstStyle/>
        <a:p>
          <a:endParaRPr lang="en-US"/>
        </a:p>
      </dgm:t>
    </dgm:pt>
    <dgm:pt modelId="{2AE35BD9-EDA1-4981-9557-E9DE0F6FDF93}" type="pres">
      <dgm:prSet presAssocID="{53A37E5F-6F79-4E70-93B3-E2E48B1A004D}" presName="sp" presStyleCnt="0"/>
      <dgm:spPr/>
      <dgm:t>
        <a:bodyPr/>
        <a:lstStyle/>
        <a:p>
          <a:endParaRPr lang="en-US"/>
        </a:p>
      </dgm:t>
    </dgm:pt>
    <dgm:pt modelId="{010A366B-C027-4AE1-88A7-432C7770D0BF}" type="pres">
      <dgm:prSet presAssocID="{BF7B0DA6-DAEB-4323-AAC1-8CA4EF82EBBF}" presName="composite" presStyleCnt="0"/>
      <dgm:spPr/>
      <dgm:t>
        <a:bodyPr/>
        <a:lstStyle/>
        <a:p>
          <a:endParaRPr lang="en-US"/>
        </a:p>
      </dgm:t>
    </dgm:pt>
    <dgm:pt modelId="{2EDEBAC5-B10F-44E3-BBAE-70212FF69EE9}" type="pres">
      <dgm:prSet presAssocID="{BF7B0DA6-DAEB-4323-AAC1-8CA4EF82EBBF}" presName="parentText" presStyleLbl="alignNode1" presStyleIdx="1" presStyleCnt="2">
        <dgm:presLayoutVars>
          <dgm:chMax val="1"/>
          <dgm:bulletEnabled val="1"/>
        </dgm:presLayoutVars>
      </dgm:prSet>
      <dgm:spPr/>
      <dgm:t>
        <a:bodyPr/>
        <a:lstStyle/>
        <a:p>
          <a:endParaRPr lang="en-US"/>
        </a:p>
      </dgm:t>
    </dgm:pt>
    <dgm:pt modelId="{3DE0A9DC-7D4D-40EA-889C-39A568D57EDB}" type="pres">
      <dgm:prSet presAssocID="{BF7B0DA6-DAEB-4323-AAC1-8CA4EF82EBBF}" presName="descendantText" presStyleLbl="alignAcc1" presStyleIdx="1" presStyleCnt="2" custScaleY="92330" custLinFactNeighborX="712" custLinFactNeighborY="1123">
        <dgm:presLayoutVars>
          <dgm:bulletEnabled val="1"/>
        </dgm:presLayoutVars>
      </dgm:prSet>
      <dgm:spPr/>
      <dgm:t>
        <a:bodyPr/>
        <a:lstStyle/>
        <a:p>
          <a:endParaRPr lang="en-US"/>
        </a:p>
      </dgm:t>
    </dgm:pt>
  </dgm:ptLst>
  <dgm:cxnLst>
    <dgm:cxn modelId="{2BC360E8-250B-4B1D-8BE6-668BCB34FDB2}" type="presOf" srcId="{A53F6EF9-49F6-4E2D-BF35-27A43E4B6A02}" destId="{22286833-327F-4853-9C90-8F47CA40B452}" srcOrd="0" destOrd="3" presId="urn:microsoft.com/office/officeart/2005/8/layout/chevron2"/>
    <dgm:cxn modelId="{03E0488B-F586-417A-B64B-86230179C056}" type="presOf" srcId="{01F5CD4D-3ECE-4255-8A34-F48A03C21B35}" destId="{22286833-327F-4853-9C90-8F47CA40B452}" srcOrd="0" destOrd="0" presId="urn:microsoft.com/office/officeart/2005/8/layout/chevron2"/>
    <dgm:cxn modelId="{1D70EF90-2EFD-43FA-AD37-4EC4A9611497}" srcId="{8D30418A-4D22-4C98-A21D-5DF8B4187594}" destId="{65697BEE-09DB-48E8-9746-FB92EBFA9519}" srcOrd="1" destOrd="0" parTransId="{6BD80B42-AD22-4B72-804E-C6CF85AEC6F0}" sibTransId="{9141D5ED-C3B5-4F36-838A-B9FFF7662353}"/>
    <dgm:cxn modelId="{F5504D58-B34B-40CD-8AEC-40C1C5C9CFAC}" srcId="{BF7B0DA6-DAEB-4323-AAC1-8CA4EF82EBBF}" destId="{C736DF1C-CA16-4654-9E7C-19D9F5914EB0}" srcOrd="0" destOrd="0" parTransId="{70CDBFFE-7F78-4DEF-A773-390209E39733}" sibTransId="{153DCA1C-33C6-481A-A67E-68123116CFE1}"/>
    <dgm:cxn modelId="{CF59434C-48E0-4B04-86EA-750055732C32}" srcId="{8D30418A-4D22-4C98-A21D-5DF8B4187594}" destId="{01F5CD4D-3ECE-4255-8A34-F48A03C21B35}" srcOrd="0" destOrd="0" parTransId="{7475CDA9-E312-41CD-B5F1-0287F60DE904}" sibTransId="{A759D589-119D-45AB-A9F8-1779D3FD6F14}"/>
    <dgm:cxn modelId="{C9D47394-E444-424B-8B74-4CD9C9C661F6}" type="presOf" srcId="{E458B5C6-11D9-41FF-B81E-2D5B0FED01D3}" destId="{3DE0A9DC-7D4D-40EA-889C-39A568D57EDB}" srcOrd="0" destOrd="1" presId="urn:microsoft.com/office/officeart/2005/8/layout/chevron2"/>
    <dgm:cxn modelId="{D33EFEF7-9BC1-4E5F-9F2C-DBA28438D6D9}" type="presOf" srcId="{6940644D-5AE5-4592-977B-E1EED48771B1}" destId="{22286833-327F-4853-9C90-8F47CA40B452}" srcOrd="0" destOrd="2" presId="urn:microsoft.com/office/officeart/2005/8/layout/chevron2"/>
    <dgm:cxn modelId="{15765B75-A48A-40CE-AD54-C793DB7377E1}" srcId="{0F6F2E9B-7C03-42BA-B08B-122FC264B7B9}" destId="{8D30418A-4D22-4C98-A21D-5DF8B4187594}" srcOrd="0" destOrd="0" parTransId="{40E83EDD-0CB0-4609-95ED-FE766226F4AB}" sibTransId="{53A37E5F-6F79-4E70-93B3-E2E48B1A004D}"/>
    <dgm:cxn modelId="{C6CA559C-D10A-41D8-A962-FC80830D1388}" type="presOf" srcId="{8D30418A-4D22-4C98-A21D-5DF8B4187594}" destId="{CF2E17B3-46BB-4567-951E-24C2A37479BB}" srcOrd="0" destOrd="0" presId="urn:microsoft.com/office/officeart/2005/8/layout/chevron2"/>
    <dgm:cxn modelId="{C4E47AC6-B97D-4DCC-9A24-AF4A33A60384}" type="presOf" srcId="{C736DF1C-CA16-4654-9E7C-19D9F5914EB0}" destId="{3DE0A9DC-7D4D-40EA-889C-39A568D57EDB}" srcOrd="0" destOrd="0" presId="urn:microsoft.com/office/officeart/2005/8/layout/chevron2"/>
    <dgm:cxn modelId="{B869DDC2-5A0F-4063-BEB2-BB78439CDCB4}" type="presOf" srcId="{65697BEE-09DB-48E8-9746-FB92EBFA9519}" destId="{22286833-327F-4853-9C90-8F47CA40B452}" srcOrd="0" destOrd="1" presId="urn:microsoft.com/office/officeart/2005/8/layout/chevron2"/>
    <dgm:cxn modelId="{68043A69-0663-4E80-9946-33FB76E2B9FB}" srcId="{BF7B0DA6-DAEB-4323-AAC1-8CA4EF82EBBF}" destId="{E458B5C6-11D9-41FF-B81E-2D5B0FED01D3}" srcOrd="1" destOrd="0" parTransId="{029388A8-53B5-4E24-875E-26770C27D135}" sibTransId="{C55750A5-4BAB-4BB9-998F-1F426FE16B1E}"/>
    <dgm:cxn modelId="{3B1A8E53-97A2-45D0-99F2-C3863696E515}" srcId="{8D30418A-4D22-4C98-A21D-5DF8B4187594}" destId="{6940644D-5AE5-4592-977B-E1EED48771B1}" srcOrd="2" destOrd="0" parTransId="{6569CC3A-C901-4B0E-A7CE-B4ABC145F27E}" sibTransId="{5FFA4BA1-972E-46BF-926A-EE832C78CFDD}"/>
    <dgm:cxn modelId="{0AE62988-1BCE-4DBE-9068-C135123E04EC}" type="presOf" srcId="{0F6F2E9B-7C03-42BA-B08B-122FC264B7B9}" destId="{9AEF202A-B692-48C8-9A44-F87E29DC144D}" srcOrd="0" destOrd="0" presId="urn:microsoft.com/office/officeart/2005/8/layout/chevron2"/>
    <dgm:cxn modelId="{3B198445-B656-43C0-8401-935A94D37D92}" type="presOf" srcId="{BF7B0DA6-DAEB-4323-AAC1-8CA4EF82EBBF}" destId="{2EDEBAC5-B10F-44E3-BBAE-70212FF69EE9}" srcOrd="0" destOrd="0" presId="urn:microsoft.com/office/officeart/2005/8/layout/chevron2"/>
    <dgm:cxn modelId="{09A7537B-BB7E-47A5-B7D3-CF0F4572A373}" srcId="{8D30418A-4D22-4C98-A21D-5DF8B4187594}" destId="{A53F6EF9-49F6-4E2D-BF35-27A43E4B6A02}" srcOrd="3" destOrd="0" parTransId="{02EDD243-26BF-4561-9896-8E87BD463AD7}" sibTransId="{B023D257-637C-427C-831A-020305451CA9}"/>
    <dgm:cxn modelId="{AF855A60-0F52-4AF2-B564-977B287199A9}" srcId="{0F6F2E9B-7C03-42BA-B08B-122FC264B7B9}" destId="{BF7B0DA6-DAEB-4323-AAC1-8CA4EF82EBBF}" srcOrd="1" destOrd="0" parTransId="{7121418C-A7DD-43BB-89EF-6FBC4892DA79}" sibTransId="{94E5BA0A-CC6A-408F-A167-A83A630144A3}"/>
    <dgm:cxn modelId="{907DC355-E712-4C89-995E-C913CB47ADED}" type="presParOf" srcId="{9AEF202A-B692-48C8-9A44-F87E29DC144D}" destId="{6F52714D-80EE-4237-AA7B-804687F9DC19}" srcOrd="0" destOrd="0" presId="urn:microsoft.com/office/officeart/2005/8/layout/chevron2"/>
    <dgm:cxn modelId="{955644E6-9716-425D-9C03-0F301DF6D2F7}" type="presParOf" srcId="{6F52714D-80EE-4237-AA7B-804687F9DC19}" destId="{CF2E17B3-46BB-4567-951E-24C2A37479BB}" srcOrd="0" destOrd="0" presId="urn:microsoft.com/office/officeart/2005/8/layout/chevron2"/>
    <dgm:cxn modelId="{84596D9D-4B58-47D4-9F0A-4BDB9C70638A}" type="presParOf" srcId="{6F52714D-80EE-4237-AA7B-804687F9DC19}" destId="{22286833-327F-4853-9C90-8F47CA40B452}" srcOrd="1" destOrd="0" presId="urn:microsoft.com/office/officeart/2005/8/layout/chevron2"/>
    <dgm:cxn modelId="{FBF24FCE-0074-4E20-933D-43B373355AB0}" type="presParOf" srcId="{9AEF202A-B692-48C8-9A44-F87E29DC144D}" destId="{2AE35BD9-EDA1-4981-9557-E9DE0F6FDF93}" srcOrd="1" destOrd="0" presId="urn:microsoft.com/office/officeart/2005/8/layout/chevron2"/>
    <dgm:cxn modelId="{3F3A5833-8BA9-4CB6-9506-220889654510}" type="presParOf" srcId="{9AEF202A-B692-48C8-9A44-F87E29DC144D}" destId="{010A366B-C027-4AE1-88A7-432C7770D0BF}" srcOrd="2" destOrd="0" presId="urn:microsoft.com/office/officeart/2005/8/layout/chevron2"/>
    <dgm:cxn modelId="{3B44C9F7-8236-42B5-BADE-1F86F5460E70}" type="presParOf" srcId="{010A366B-C027-4AE1-88A7-432C7770D0BF}" destId="{2EDEBAC5-B10F-44E3-BBAE-70212FF69EE9}" srcOrd="0" destOrd="0" presId="urn:microsoft.com/office/officeart/2005/8/layout/chevron2"/>
    <dgm:cxn modelId="{79A3657C-A485-4BD7-A61B-D44830A4D134}" type="presParOf" srcId="{010A366B-C027-4AE1-88A7-432C7770D0BF}" destId="{3DE0A9DC-7D4D-40EA-889C-39A568D57ED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9D1412A-903D-4E98-9679-7010B84C1C34}" type="doc">
      <dgm:prSet loTypeId="urn:microsoft.com/office/officeart/2005/8/layout/radial4" loCatId="relationship" qsTypeId="urn:microsoft.com/office/officeart/2005/8/quickstyle/simple5" qsCatId="simple" csTypeId="urn:microsoft.com/office/officeart/2005/8/colors/accent1_1" csCatId="accent1" phldr="1"/>
      <dgm:spPr/>
      <dgm:t>
        <a:bodyPr/>
        <a:lstStyle/>
        <a:p>
          <a:endParaRPr lang="en-US"/>
        </a:p>
      </dgm:t>
    </dgm:pt>
    <dgm:pt modelId="{73B2ABF0-9FDA-4D67-BD13-7B36AA1B4411}">
      <dgm:prSet phldrT="[Text]"/>
      <dgm:spPr/>
      <dgm:t>
        <a:bodyPr/>
        <a:lstStyle/>
        <a:p>
          <a:r>
            <a:rPr lang="en-US" b="1" dirty="0" smtClean="0"/>
            <a:t>Medical-Health Neighborhood</a:t>
          </a:r>
          <a:endParaRPr lang="en-US" b="1" dirty="0"/>
        </a:p>
      </dgm:t>
    </dgm:pt>
    <dgm:pt modelId="{14F36099-2BA6-49DD-BD3E-DC3218645E7A}" type="parTrans" cxnId="{C5C19589-C12B-4C65-B64C-1965BB3D755C}">
      <dgm:prSet/>
      <dgm:spPr/>
      <dgm:t>
        <a:bodyPr/>
        <a:lstStyle/>
        <a:p>
          <a:endParaRPr lang="en-US"/>
        </a:p>
      </dgm:t>
    </dgm:pt>
    <dgm:pt modelId="{385E4098-4865-4423-883E-4C665CB3812E}" type="sibTrans" cxnId="{C5C19589-C12B-4C65-B64C-1965BB3D755C}">
      <dgm:prSet/>
      <dgm:spPr/>
      <dgm:t>
        <a:bodyPr/>
        <a:lstStyle/>
        <a:p>
          <a:endParaRPr lang="en-US"/>
        </a:p>
      </dgm:t>
    </dgm:pt>
    <dgm:pt modelId="{5E42516F-ED48-4BAB-B8E3-F1F8F0BA1799}">
      <dgm:prSet phldrT="[Text]" custT="1"/>
      <dgm:spPr/>
      <dgm:t>
        <a:bodyPr/>
        <a:lstStyle/>
        <a:p>
          <a:r>
            <a:rPr lang="en-US" sz="1800" dirty="0" smtClean="0"/>
            <a:t>Medical Specialists</a:t>
          </a:r>
          <a:endParaRPr lang="en-US" sz="1800" dirty="0"/>
        </a:p>
      </dgm:t>
    </dgm:pt>
    <dgm:pt modelId="{7C5A2970-EB4B-426B-ABA2-16742A244E30}" type="parTrans" cxnId="{C60E041B-83B4-49D7-9F08-79360438BD5C}">
      <dgm:prSet/>
      <dgm:spPr>
        <a:solidFill>
          <a:srgbClr val="353B90"/>
        </a:solidFill>
      </dgm:spPr>
      <dgm:t>
        <a:bodyPr/>
        <a:lstStyle/>
        <a:p>
          <a:endParaRPr lang="en-US"/>
        </a:p>
      </dgm:t>
    </dgm:pt>
    <dgm:pt modelId="{14B03645-13BD-40BE-AF0C-995DF4F88B61}" type="sibTrans" cxnId="{C60E041B-83B4-49D7-9F08-79360438BD5C}">
      <dgm:prSet/>
      <dgm:spPr/>
      <dgm:t>
        <a:bodyPr/>
        <a:lstStyle/>
        <a:p>
          <a:endParaRPr lang="en-US"/>
        </a:p>
      </dgm:t>
    </dgm:pt>
    <dgm:pt modelId="{3F34B232-7B84-433D-82F9-C1207D27803F}">
      <dgm:prSet phldrT="[Text]" custT="1"/>
      <dgm:spPr/>
      <dgm:t>
        <a:bodyPr/>
        <a:lstStyle/>
        <a:p>
          <a:r>
            <a:rPr lang="en-US" sz="1800" dirty="0" smtClean="0"/>
            <a:t>Housing</a:t>
          </a:r>
        </a:p>
        <a:p>
          <a:r>
            <a:rPr lang="en-US" sz="1800" dirty="0" smtClean="0"/>
            <a:t>Specialists</a:t>
          </a:r>
          <a:endParaRPr lang="en-US" sz="1800" dirty="0"/>
        </a:p>
      </dgm:t>
    </dgm:pt>
    <dgm:pt modelId="{FA83EC3A-1FB7-4951-AE9F-8AB1CAF14C75}" type="parTrans" cxnId="{9DE371F0-7BEA-4C01-A8F9-74BB6644ECB6}">
      <dgm:prSet/>
      <dgm:spPr>
        <a:solidFill>
          <a:srgbClr val="353B90"/>
        </a:solidFill>
      </dgm:spPr>
      <dgm:t>
        <a:bodyPr/>
        <a:lstStyle/>
        <a:p>
          <a:endParaRPr lang="en-US"/>
        </a:p>
      </dgm:t>
    </dgm:pt>
    <dgm:pt modelId="{02910137-5543-49CB-A6B1-5F4039F1D2C1}" type="sibTrans" cxnId="{9DE371F0-7BEA-4C01-A8F9-74BB6644ECB6}">
      <dgm:prSet/>
      <dgm:spPr/>
      <dgm:t>
        <a:bodyPr/>
        <a:lstStyle/>
        <a:p>
          <a:endParaRPr lang="en-US"/>
        </a:p>
      </dgm:t>
    </dgm:pt>
    <dgm:pt modelId="{154BFA37-5AE9-4294-B541-E9B3234F88D9}">
      <dgm:prSet phldrT="[Text]" custT="1"/>
      <dgm:spPr/>
      <dgm:t>
        <a:bodyPr/>
        <a:lstStyle/>
        <a:p>
          <a:r>
            <a:rPr lang="en-US" sz="1800" dirty="0" smtClean="0"/>
            <a:t>Dietitians</a:t>
          </a:r>
          <a:endParaRPr lang="en-US" sz="1800" dirty="0"/>
        </a:p>
      </dgm:t>
    </dgm:pt>
    <dgm:pt modelId="{6AFA1CC4-2639-491B-A5B3-14D2E823E7E9}" type="parTrans" cxnId="{444DB8B2-51F8-48A7-BE8F-138048ACEF77}">
      <dgm:prSet/>
      <dgm:spPr>
        <a:solidFill>
          <a:srgbClr val="353B90"/>
        </a:solidFill>
      </dgm:spPr>
      <dgm:t>
        <a:bodyPr/>
        <a:lstStyle/>
        <a:p>
          <a:endParaRPr lang="en-US"/>
        </a:p>
      </dgm:t>
    </dgm:pt>
    <dgm:pt modelId="{20D1307A-F970-4599-A3C9-395AD9B36AF7}" type="sibTrans" cxnId="{444DB8B2-51F8-48A7-BE8F-138048ACEF77}">
      <dgm:prSet/>
      <dgm:spPr/>
      <dgm:t>
        <a:bodyPr/>
        <a:lstStyle/>
        <a:p>
          <a:endParaRPr lang="en-US"/>
        </a:p>
      </dgm:t>
    </dgm:pt>
    <dgm:pt modelId="{BF280176-81AE-4010-9644-3133F68B1D45}">
      <dgm:prSet phldrT="[Text]" custT="1"/>
      <dgm:spPr/>
      <dgm:t>
        <a:bodyPr/>
        <a:lstStyle/>
        <a:p>
          <a:r>
            <a:rPr lang="en-US" sz="1800" dirty="0" smtClean="0"/>
            <a:t>Behavioral Health Specialists</a:t>
          </a:r>
          <a:endParaRPr lang="en-US" sz="1800" dirty="0"/>
        </a:p>
      </dgm:t>
    </dgm:pt>
    <dgm:pt modelId="{7FD5EFE0-8420-4CDD-B7ED-CB6BB9E7F8D4}" type="parTrans" cxnId="{DCE7F70C-75AB-4452-8868-5221ADDB9C4A}">
      <dgm:prSet/>
      <dgm:spPr>
        <a:solidFill>
          <a:srgbClr val="353B90"/>
        </a:solidFill>
      </dgm:spPr>
      <dgm:t>
        <a:bodyPr/>
        <a:lstStyle/>
        <a:p>
          <a:endParaRPr lang="en-US"/>
        </a:p>
      </dgm:t>
    </dgm:pt>
    <dgm:pt modelId="{6B412CC3-9EB7-4A07-B869-BF7744B5D254}" type="sibTrans" cxnId="{DCE7F70C-75AB-4452-8868-5221ADDB9C4A}">
      <dgm:prSet/>
      <dgm:spPr/>
      <dgm:t>
        <a:bodyPr/>
        <a:lstStyle/>
        <a:p>
          <a:endParaRPr lang="en-US"/>
        </a:p>
      </dgm:t>
    </dgm:pt>
    <dgm:pt modelId="{830C38E2-30FB-4E11-B3F0-679A2421FE40}">
      <dgm:prSet phldrT="[Text]"/>
      <dgm:spPr/>
      <dgm:t>
        <a:bodyPr/>
        <a:lstStyle/>
        <a:p>
          <a:r>
            <a:rPr lang="en-US" dirty="0" smtClean="0"/>
            <a:t>Transportation Resources</a:t>
          </a:r>
          <a:endParaRPr lang="en-US" dirty="0"/>
        </a:p>
      </dgm:t>
    </dgm:pt>
    <dgm:pt modelId="{CA2F2AF7-3D10-41F8-9A26-53E3A59FDE6B}" type="parTrans" cxnId="{20C5C6C9-1774-4F01-8BEC-1AB2A3A72052}">
      <dgm:prSet/>
      <dgm:spPr>
        <a:solidFill>
          <a:srgbClr val="353B90"/>
        </a:solidFill>
      </dgm:spPr>
      <dgm:t>
        <a:bodyPr/>
        <a:lstStyle/>
        <a:p>
          <a:endParaRPr lang="en-US"/>
        </a:p>
      </dgm:t>
    </dgm:pt>
    <dgm:pt modelId="{24813EC3-2471-4D98-BA97-B89162ADB8F5}" type="sibTrans" cxnId="{20C5C6C9-1774-4F01-8BEC-1AB2A3A72052}">
      <dgm:prSet/>
      <dgm:spPr/>
      <dgm:t>
        <a:bodyPr/>
        <a:lstStyle/>
        <a:p>
          <a:endParaRPr lang="en-US"/>
        </a:p>
      </dgm:t>
    </dgm:pt>
    <dgm:pt modelId="{3C26CE10-919A-4E58-ADE4-96EA139BB7BD}">
      <dgm:prSet phldrT="[Text]"/>
      <dgm:spPr/>
      <dgm:t>
        <a:bodyPr/>
        <a:lstStyle/>
        <a:p>
          <a:r>
            <a:rPr lang="en-US" dirty="0" smtClean="0"/>
            <a:t>Oral Health Professionals</a:t>
          </a:r>
          <a:endParaRPr lang="en-US" dirty="0"/>
        </a:p>
      </dgm:t>
    </dgm:pt>
    <dgm:pt modelId="{7DDB49B0-03F6-47A9-9003-6D21432714B3}" type="parTrans" cxnId="{2B5B7EF3-9DAA-43BD-A2ED-4C52E82D943D}">
      <dgm:prSet/>
      <dgm:spPr>
        <a:solidFill>
          <a:srgbClr val="353B90"/>
        </a:solidFill>
      </dgm:spPr>
      <dgm:t>
        <a:bodyPr/>
        <a:lstStyle/>
        <a:p>
          <a:endParaRPr lang="en-US"/>
        </a:p>
      </dgm:t>
    </dgm:pt>
    <dgm:pt modelId="{C8D98B7B-297C-4C95-BF8F-075180626BC9}" type="sibTrans" cxnId="{2B5B7EF3-9DAA-43BD-A2ED-4C52E82D943D}">
      <dgm:prSet/>
      <dgm:spPr/>
      <dgm:t>
        <a:bodyPr/>
        <a:lstStyle/>
        <a:p>
          <a:endParaRPr lang="en-US"/>
        </a:p>
      </dgm:t>
    </dgm:pt>
    <dgm:pt modelId="{79F1CCF9-98A0-4692-9E41-E93CF2950D6B}">
      <dgm:prSet phldrT="[Text]"/>
      <dgm:spPr/>
      <dgm:t>
        <a:bodyPr/>
        <a:lstStyle/>
        <a:p>
          <a:r>
            <a:rPr lang="en-US" dirty="0" smtClean="0"/>
            <a:t>Community Health Workers</a:t>
          </a:r>
          <a:endParaRPr lang="en-US" dirty="0"/>
        </a:p>
      </dgm:t>
    </dgm:pt>
    <dgm:pt modelId="{D37FA2D9-F0CD-4747-859D-4C3D8208AB47}" type="parTrans" cxnId="{041C9F41-5D43-41D1-B3CF-8435EAB3A966}">
      <dgm:prSet/>
      <dgm:spPr>
        <a:solidFill>
          <a:srgbClr val="353B90"/>
        </a:solidFill>
      </dgm:spPr>
      <dgm:t>
        <a:bodyPr/>
        <a:lstStyle/>
        <a:p>
          <a:endParaRPr lang="en-US"/>
        </a:p>
      </dgm:t>
    </dgm:pt>
    <dgm:pt modelId="{232ABE71-D5FE-4644-8A17-5567EC33344B}" type="sibTrans" cxnId="{041C9F41-5D43-41D1-B3CF-8435EAB3A966}">
      <dgm:prSet/>
      <dgm:spPr/>
      <dgm:t>
        <a:bodyPr/>
        <a:lstStyle/>
        <a:p>
          <a:endParaRPr lang="en-US"/>
        </a:p>
      </dgm:t>
    </dgm:pt>
    <dgm:pt modelId="{C63B8AF7-BE10-4B52-BD89-964D1872D9C5}" type="pres">
      <dgm:prSet presAssocID="{09D1412A-903D-4E98-9679-7010B84C1C34}" presName="cycle" presStyleCnt="0">
        <dgm:presLayoutVars>
          <dgm:chMax val="1"/>
          <dgm:dir/>
          <dgm:animLvl val="ctr"/>
          <dgm:resizeHandles val="exact"/>
        </dgm:presLayoutVars>
      </dgm:prSet>
      <dgm:spPr/>
      <dgm:t>
        <a:bodyPr/>
        <a:lstStyle/>
        <a:p>
          <a:endParaRPr lang="en-US"/>
        </a:p>
      </dgm:t>
    </dgm:pt>
    <dgm:pt modelId="{524C33A8-E256-42BD-BFD4-29CA98EA81E5}" type="pres">
      <dgm:prSet presAssocID="{73B2ABF0-9FDA-4D67-BD13-7B36AA1B4411}" presName="centerShape" presStyleLbl="node0" presStyleIdx="0" presStyleCnt="1"/>
      <dgm:spPr/>
      <dgm:t>
        <a:bodyPr/>
        <a:lstStyle/>
        <a:p>
          <a:endParaRPr lang="en-US"/>
        </a:p>
      </dgm:t>
    </dgm:pt>
    <dgm:pt modelId="{0B46CF3E-05B1-4AC7-8BF1-4C1C42D3800E}" type="pres">
      <dgm:prSet presAssocID="{7C5A2970-EB4B-426B-ABA2-16742A244E30}" presName="parTrans" presStyleLbl="bgSibTrans2D1" presStyleIdx="0" presStyleCnt="7"/>
      <dgm:spPr/>
      <dgm:t>
        <a:bodyPr/>
        <a:lstStyle/>
        <a:p>
          <a:endParaRPr lang="en-US"/>
        </a:p>
      </dgm:t>
    </dgm:pt>
    <dgm:pt modelId="{DF5AABBE-3531-4FA8-B290-72E87D2D8AFD}" type="pres">
      <dgm:prSet presAssocID="{5E42516F-ED48-4BAB-B8E3-F1F8F0BA1799}" presName="node" presStyleLbl="node1" presStyleIdx="0" presStyleCnt="7">
        <dgm:presLayoutVars>
          <dgm:bulletEnabled val="1"/>
        </dgm:presLayoutVars>
      </dgm:prSet>
      <dgm:spPr/>
      <dgm:t>
        <a:bodyPr/>
        <a:lstStyle/>
        <a:p>
          <a:endParaRPr lang="en-US"/>
        </a:p>
      </dgm:t>
    </dgm:pt>
    <dgm:pt modelId="{148602C0-6EEB-4BA8-9D7F-66597A2F9723}" type="pres">
      <dgm:prSet presAssocID="{FA83EC3A-1FB7-4951-AE9F-8AB1CAF14C75}" presName="parTrans" presStyleLbl="bgSibTrans2D1" presStyleIdx="1" presStyleCnt="7"/>
      <dgm:spPr/>
      <dgm:t>
        <a:bodyPr/>
        <a:lstStyle/>
        <a:p>
          <a:endParaRPr lang="en-US"/>
        </a:p>
      </dgm:t>
    </dgm:pt>
    <dgm:pt modelId="{08288D13-2AA1-4D25-9270-3CE388A197EB}" type="pres">
      <dgm:prSet presAssocID="{3F34B232-7B84-433D-82F9-C1207D27803F}" presName="node" presStyleLbl="node1" presStyleIdx="1" presStyleCnt="7">
        <dgm:presLayoutVars>
          <dgm:bulletEnabled val="1"/>
        </dgm:presLayoutVars>
      </dgm:prSet>
      <dgm:spPr/>
      <dgm:t>
        <a:bodyPr/>
        <a:lstStyle/>
        <a:p>
          <a:endParaRPr lang="en-US"/>
        </a:p>
      </dgm:t>
    </dgm:pt>
    <dgm:pt modelId="{5E7396C2-F903-490D-8C83-1E695822DCA7}" type="pres">
      <dgm:prSet presAssocID="{6AFA1CC4-2639-491B-A5B3-14D2E823E7E9}" presName="parTrans" presStyleLbl="bgSibTrans2D1" presStyleIdx="2" presStyleCnt="7"/>
      <dgm:spPr/>
      <dgm:t>
        <a:bodyPr/>
        <a:lstStyle/>
        <a:p>
          <a:endParaRPr lang="en-US"/>
        </a:p>
      </dgm:t>
    </dgm:pt>
    <dgm:pt modelId="{739B5EB8-6922-4C39-812A-3866E5FE182B}" type="pres">
      <dgm:prSet presAssocID="{154BFA37-5AE9-4294-B541-E9B3234F88D9}" presName="node" presStyleLbl="node1" presStyleIdx="2" presStyleCnt="7">
        <dgm:presLayoutVars>
          <dgm:bulletEnabled val="1"/>
        </dgm:presLayoutVars>
      </dgm:prSet>
      <dgm:spPr/>
      <dgm:t>
        <a:bodyPr/>
        <a:lstStyle/>
        <a:p>
          <a:endParaRPr lang="en-US"/>
        </a:p>
      </dgm:t>
    </dgm:pt>
    <dgm:pt modelId="{BAEF818D-33B9-4F40-8CC5-DF716FCA2470}" type="pres">
      <dgm:prSet presAssocID="{7FD5EFE0-8420-4CDD-B7ED-CB6BB9E7F8D4}" presName="parTrans" presStyleLbl="bgSibTrans2D1" presStyleIdx="3" presStyleCnt="7"/>
      <dgm:spPr/>
      <dgm:t>
        <a:bodyPr/>
        <a:lstStyle/>
        <a:p>
          <a:endParaRPr lang="en-US"/>
        </a:p>
      </dgm:t>
    </dgm:pt>
    <dgm:pt modelId="{E89A2E13-9DAC-4D40-BB1B-1200EC686926}" type="pres">
      <dgm:prSet presAssocID="{BF280176-81AE-4010-9644-3133F68B1D45}" presName="node" presStyleLbl="node1" presStyleIdx="3" presStyleCnt="7">
        <dgm:presLayoutVars>
          <dgm:bulletEnabled val="1"/>
        </dgm:presLayoutVars>
      </dgm:prSet>
      <dgm:spPr/>
      <dgm:t>
        <a:bodyPr/>
        <a:lstStyle/>
        <a:p>
          <a:endParaRPr lang="en-US"/>
        </a:p>
      </dgm:t>
    </dgm:pt>
    <dgm:pt modelId="{949706F8-325D-45C6-A383-4964FAF9A85F}" type="pres">
      <dgm:prSet presAssocID="{CA2F2AF7-3D10-41F8-9A26-53E3A59FDE6B}" presName="parTrans" presStyleLbl="bgSibTrans2D1" presStyleIdx="4" presStyleCnt="7"/>
      <dgm:spPr/>
      <dgm:t>
        <a:bodyPr/>
        <a:lstStyle/>
        <a:p>
          <a:endParaRPr lang="en-US"/>
        </a:p>
      </dgm:t>
    </dgm:pt>
    <dgm:pt modelId="{1F0E4A99-E7E7-4990-B1F8-7A830E62F360}" type="pres">
      <dgm:prSet presAssocID="{830C38E2-30FB-4E11-B3F0-679A2421FE40}" presName="node" presStyleLbl="node1" presStyleIdx="4" presStyleCnt="7">
        <dgm:presLayoutVars>
          <dgm:bulletEnabled val="1"/>
        </dgm:presLayoutVars>
      </dgm:prSet>
      <dgm:spPr/>
      <dgm:t>
        <a:bodyPr/>
        <a:lstStyle/>
        <a:p>
          <a:endParaRPr lang="en-US"/>
        </a:p>
      </dgm:t>
    </dgm:pt>
    <dgm:pt modelId="{8789C445-2E8B-4ABD-9F5E-B4CF7AF06BFE}" type="pres">
      <dgm:prSet presAssocID="{7DDB49B0-03F6-47A9-9003-6D21432714B3}" presName="parTrans" presStyleLbl="bgSibTrans2D1" presStyleIdx="5" presStyleCnt="7"/>
      <dgm:spPr/>
      <dgm:t>
        <a:bodyPr/>
        <a:lstStyle/>
        <a:p>
          <a:endParaRPr lang="en-US"/>
        </a:p>
      </dgm:t>
    </dgm:pt>
    <dgm:pt modelId="{3359DA6D-7C8E-4D2E-B3BF-D87AABA02099}" type="pres">
      <dgm:prSet presAssocID="{3C26CE10-919A-4E58-ADE4-96EA139BB7BD}" presName="node" presStyleLbl="node1" presStyleIdx="5" presStyleCnt="7">
        <dgm:presLayoutVars>
          <dgm:bulletEnabled val="1"/>
        </dgm:presLayoutVars>
      </dgm:prSet>
      <dgm:spPr/>
      <dgm:t>
        <a:bodyPr/>
        <a:lstStyle/>
        <a:p>
          <a:endParaRPr lang="en-US"/>
        </a:p>
      </dgm:t>
    </dgm:pt>
    <dgm:pt modelId="{20A64CCF-5CD6-4F68-9E0E-90ECD4B13687}" type="pres">
      <dgm:prSet presAssocID="{D37FA2D9-F0CD-4747-859D-4C3D8208AB47}" presName="parTrans" presStyleLbl="bgSibTrans2D1" presStyleIdx="6" presStyleCnt="7"/>
      <dgm:spPr/>
      <dgm:t>
        <a:bodyPr/>
        <a:lstStyle/>
        <a:p>
          <a:endParaRPr lang="en-US"/>
        </a:p>
      </dgm:t>
    </dgm:pt>
    <dgm:pt modelId="{8C8D5BCD-4B29-4424-83F6-0D0716E3F5DA}" type="pres">
      <dgm:prSet presAssocID="{79F1CCF9-98A0-4692-9E41-E93CF2950D6B}" presName="node" presStyleLbl="node1" presStyleIdx="6" presStyleCnt="7">
        <dgm:presLayoutVars>
          <dgm:bulletEnabled val="1"/>
        </dgm:presLayoutVars>
      </dgm:prSet>
      <dgm:spPr/>
      <dgm:t>
        <a:bodyPr/>
        <a:lstStyle/>
        <a:p>
          <a:endParaRPr lang="en-US"/>
        </a:p>
      </dgm:t>
    </dgm:pt>
  </dgm:ptLst>
  <dgm:cxnLst>
    <dgm:cxn modelId="{5D9A6825-BBAA-4693-B203-4C5E3B249FD9}" type="presOf" srcId="{CA2F2AF7-3D10-41F8-9A26-53E3A59FDE6B}" destId="{949706F8-325D-45C6-A383-4964FAF9A85F}" srcOrd="0" destOrd="0" presId="urn:microsoft.com/office/officeart/2005/8/layout/radial4"/>
    <dgm:cxn modelId="{444DB8B2-51F8-48A7-BE8F-138048ACEF77}" srcId="{73B2ABF0-9FDA-4D67-BD13-7B36AA1B4411}" destId="{154BFA37-5AE9-4294-B541-E9B3234F88D9}" srcOrd="2" destOrd="0" parTransId="{6AFA1CC4-2639-491B-A5B3-14D2E823E7E9}" sibTransId="{20D1307A-F970-4599-A3C9-395AD9B36AF7}"/>
    <dgm:cxn modelId="{6F31EEB9-01BE-48D4-969C-0DEF8F8FB4F7}" type="presOf" srcId="{73B2ABF0-9FDA-4D67-BD13-7B36AA1B4411}" destId="{524C33A8-E256-42BD-BFD4-29CA98EA81E5}" srcOrd="0" destOrd="0" presId="urn:microsoft.com/office/officeart/2005/8/layout/radial4"/>
    <dgm:cxn modelId="{388BA38D-B234-46DB-8F9E-DB672AE93915}" type="presOf" srcId="{FA83EC3A-1FB7-4951-AE9F-8AB1CAF14C75}" destId="{148602C0-6EEB-4BA8-9D7F-66597A2F9723}" srcOrd="0" destOrd="0" presId="urn:microsoft.com/office/officeart/2005/8/layout/radial4"/>
    <dgm:cxn modelId="{A9CDACC5-F4A0-4508-9322-BBC9F3C6052A}" type="presOf" srcId="{D37FA2D9-F0CD-4747-859D-4C3D8208AB47}" destId="{20A64CCF-5CD6-4F68-9E0E-90ECD4B13687}" srcOrd="0" destOrd="0" presId="urn:microsoft.com/office/officeart/2005/8/layout/radial4"/>
    <dgm:cxn modelId="{9DE371F0-7BEA-4C01-A8F9-74BB6644ECB6}" srcId="{73B2ABF0-9FDA-4D67-BD13-7B36AA1B4411}" destId="{3F34B232-7B84-433D-82F9-C1207D27803F}" srcOrd="1" destOrd="0" parTransId="{FA83EC3A-1FB7-4951-AE9F-8AB1CAF14C75}" sibTransId="{02910137-5543-49CB-A6B1-5F4039F1D2C1}"/>
    <dgm:cxn modelId="{2B5B7EF3-9DAA-43BD-A2ED-4C52E82D943D}" srcId="{73B2ABF0-9FDA-4D67-BD13-7B36AA1B4411}" destId="{3C26CE10-919A-4E58-ADE4-96EA139BB7BD}" srcOrd="5" destOrd="0" parTransId="{7DDB49B0-03F6-47A9-9003-6D21432714B3}" sibTransId="{C8D98B7B-297C-4C95-BF8F-075180626BC9}"/>
    <dgm:cxn modelId="{DCE7F70C-75AB-4452-8868-5221ADDB9C4A}" srcId="{73B2ABF0-9FDA-4D67-BD13-7B36AA1B4411}" destId="{BF280176-81AE-4010-9644-3133F68B1D45}" srcOrd="3" destOrd="0" parTransId="{7FD5EFE0-8420-4CDD-B7ED-CB6BB9E7F8D4}" sibTransId="{6B412CC3-9EB7-4A07-B869-BF7744B5D254}"/>
    <dgm:cxn modelId="{9B9977F2-1947-4AA4-89BA-2A795779E547}" type="presOf" srcId="{830C38E2-30FB-4E11-B3F0-679A2421FE40}" destId="{1F0E4A99-E7E7-4990-B1F8-7A830E62F360}" srcOrd="0" destOrd="0" presId="urn:microsoft.com/office/officeart/2005/8/layout/radial4"/>
    <dgm:cxn modelId="{C609FC34-3BC1-496F-BB66-B1214BAD413D}" type="presOf" srcId="{6AFA1CC4-2639-491B-A5B3-14D2E823E7E9}" destId="{5E7396C2-F903-490D-8C83-1E695822DCA7}" srcOrd="0" destOrd="0" presId="urn:microsoft.com/office/officeart/2005/8/layout/radial4"/>
    <dgm:cxn modelId="{C5C19589-C12B-4C65-B64C-1965BB3D755C}" srcId="{09D1412A-903D-4E98-9679-7010B84C1C34}" destId="{73B2ABF0-9FDA-4D67-BD13-7B36AA1B4411}" srcOrd="0" destOrd="0" parTransId="{14F36099-2BA6-49DD-BD3E-DC3218645E7A}" sibTransId="{385E4098-4865-4423-883E-4C665CB3812E}"/>
    <dgm:cxn modelId="{1C71CE7A-DC83-4DA5-A13B-9E4433EEE697}" type="presOf" srcId="{79F1CCF9-98A0-4692-9E41-E93CF2950D6B}" destId="{8C8D5BCD-4B29-4424-83F6-0D0716E3F5DA}" srcOrd="0" destOrd="0" presId="urn:microsoft.com/office/officeart/2005/8/layout/radial4"/>
    <dgm:cxn modelId="{21E2E612-E4A9-4C3E-B52B-18AEA887B450}" type="presOf" srcId="{7DDB49B0-03F6-47A9-9003-6D21432714B3}" destId="{8789C445-2E8B-4ABD-9F5E-B4CF7AF06BFE}" srcOrd="0" destOrd="0" presId="urn:microsoft.com/office/officeart/2005/8/layout/radial4"/>
    <dgm:cxn modelId="{88226DA4-7E20-42FF-9A6B-6ABB53CAA3FE}" type="presOf" srcId="{3F34B232-7B84-433D-82F9-C1207D27803F}" destId="{08288D13-2AA1-4D25-9270-3CE388A197EB}" srcOrd="0" destOrd="0" presId="urn:microsoft.com/office/officeart/2005/8/layout/radial4"/>
    <dgm:cxn modelId="{D5FAB898-465E-4BD1-A9E3-5E2C48FF035E}" type="presOf" srcId="{3C26CE10-919A-4E58-ADE4-96EA139BB7BD}" destId="{3359DA6D-7C8E-4D2E-B3BF-D87AABA02099}" srcOrd="0" destOrd="0" presId="urn:microsoft.com/office/officeart/2005/8/layout/radial4"/>
    <dgm:cxn modelId="{FDC9972C-559B-4E67-BB8C-79068BFF326A}" type="presOf" srcId="{154BFA37-5AE9-4294-B541-E9B3234F88D9}" destId="{739B5EB8-6922-4C39-812A-3866E5FE182B}" srcOrd="0" destOrd="0" presId="urn:microsoft.com/office/officeart/2005/8/layout/radial4"/>
    <dgm:cxn modelId="{2FBEE132-2E34-45BB-B1E4-07736DE9536F}" type="presOf" srcId="{7FD5EFE0-8420-4CDD-B7ED-CB6BB9E7F8D4}" destId="{BAEF818D-33B9-4F40-8CC5-DF716FCA2470}" srcOrd="0" destOrd="0" presId="urn:microsoft.com/office/officeart/2005/8/layout/radial4"/>
    <dgm:cxn modelId="{39B931B9-1469-4A90-A14C-A9EC78947435}" type="presOf" srcId="{7C5A2970-EB4B-426B-ABA2-16742A244E30}" destId="{0B46CF3E-05B1-4AC7-8BF1-4C1C42D3800E}" srcOrd="0" destOrd="0" presId="urn:microsoft.com/office/officeart/2005/8/layout/radial4"/>
    <dgm:cxn modelId="{263BE3A4-B6DE-4CA4-B503-F4827EFCDDB0}" type="presOf" srcId="{BF280176-81AE-4010-9644-3133F68B1D45}" destId="{E89A2E13-9DAC-4D40-BB1B-1200EC686926}" srcOrd="0" destOrd="0" presId="urn:microsoft.com/office/officeart/2005/8/layout/radial4"/>
    <dgm:cxn modelId="{81A22566-6262-452B-A5F6-D7D0A268E025}" type="presOf" srcId="{09D1412A-903D-4E98-9679-7010B84C1C34}" destId="{C63B8AF7-BE10-4B52-BD89-964D1872D9C5}" srcOrd="0" destOrd="0" presId="urn:microsoft.com/office/officeart/2005/8/layout/radial4"/>
    <dgm:cxn modelId="{20C5C6C9-1774-4F01-8BEC-1AB2A3A72052}" srcId="{73B2ABF0-9FDA-4D67-BD13-7B36AA1B4411}" destId="{830C38E2-30FB-4E11-B3F0-679A2421FE40}" srcOrd="4" destOrd="0" parTransId="{CA2F2AF7-3D10-41F8-9A26-53E3A59FDE6B}" sibTransId="{24813EC3-2471-4D98-BA97-B89162ADB8F5}"/>
    <dgm:cxn modelId="{DA3B157D-918C-4A6C-A9E9-E58A085F01B6}" type="presOf" srcId="{5E42516F-ED48-4BAB-B8E3-F1F8F0BA1799}" destId="{DF5AABBE-3531-4FA8-B290-72E87D2D8AFD}" srcOrd="0" destOrd="0" presId="urn:microsoft.com/office/officeart/2005/8/layout/radial4"/>
    <dgm:cxn modelId="{C60E041B-83B4-49D7-9F08-79360438BD5C}" srcId="{73B2ABF0-9FDA-4D67-BD13-7B36AA1B4411}" destId="{5E42516F-ED48-4BAB-B8E3-F1F8F0BA1799}" srcOrd="0" destOrd="0" parTransId="{7C5A2970-EB4B-426B-ABA2-16742A244E30}" sibTransId="{14B03645-13BD-40BE-AF0C-995DF4F88B61}"/>
    <dgm:cxn modelId="{041C9F41-5D43-41D1-B3CF-8435EAB3A966}" srcId="{73B2ABF0-9FDA-4D67-BD13-7B36AA1B4411}" destId="{79F1CCF9-98A0-4692-9E41-E93CF2950D6B}" srcOrd="6" destOrd="0" parTransId="{D37FA2D9-F0CD-4747-859D-4C3D8208AB47}" sibTransId="{232ABE71-D5FE-4644-8A17-5567EC33344B}"/>
    <dgm:cxn modelId="{0DDAD066-F24D-4207-86C6-D7FFA6B4B18F}" type="presParOf" srcId="{C63B8AF7-BE10-4B52-BD89-964D1872D9C5}" destId="{524C33A8-E256-42BD-BFD4-29CA98EA81E5}" srcOrd="0" destOrd="0" presId="urn:microsoft.com/office/officeart/2005/8/layout/radial4"/>
    <dgm:cxn modelId="{6C830274-5A32-4F43-94C0-3A62E7543EFB}" type="presParOf" srcId="{C63B8AF7-BE10-4B52-BD89-964D1872D9C5}" destId="{0B46CF3E-05B1-4AC7-8BF1-4C1C42D3800E}" srcOrd="1" destOrd="0" presId="urn:microsoft.com/office/officeart/2005/8/layout/radial4"/>
    <dgm:cxn modelId="{873B8157-F9FA-4E07-A1DA-F6B0348F2C98}" type="presParOf" srcId="{C63B8AF7-BE10-4B52-BD89-964D1872D9C5}" destId="{DF5AABBE-3531-4FA8-B290-72E87D2D8AFD}" srcOrd="2" destOrd="0" presId="urn:microsoft.com/office/officeart/2005/8/layout/radial4"/>
    <dgm:cxn modelId="{8E04470B-F963-418E-88CB-2CAFAA73A3AE}" type="presParOf" srcId="{C63B8AF7-BE10-4B52-BD89-964D1872D9C5}" destId="{148602C0-6EEB-4BA8-9D7F-66597A2F9723}" srcOrd="3" destOrd="0" presId="urn:microsoft.com/office/officeart/2005/8/layout/radial4"/>
    <dgm:cxn modelId="{408EDF57-6C2B-4293-A77B-2C2EAA2D9B10}" type="presParOf" srcId="{C63B8AF7-BE10-4B52-BD89-964D1872D9C5}" destId="{08288D13-2AA1-4D25-9270-3CE388A197EB}" srcOrd="4" destOrd="0" presId="urn:microsoft.com/office/officeart/2005/8/layout/radial4"/>
    <dgm:cxn modelId="{73D8378B-0EF0-46E8-8F04-CE8AB7D38247}" type="presParOf" srcId="{C63B8AF7-BE10-4B52-BD89-964D1872D9C5}" destId="{5E7396C2-F903-490D-8C83-1E695822DCA7}" srcOrd="5" destOrd="0" presId="urn:microsoft.com/office/officeart/2005/8/layout/radial4"/>
    <dgm:cxn modelId="{AB6D5BDC-AA53-4EFC-AF3C-00866E46BB22}" type="presParOf" srcId="{C63B8AF7-BE10-4B52-BD89-964D1872D9C5}" destId="{739B5EB8-6922-4C39-812A-3866E5FE182B}" srcOrd="6" destOrd="0" presId="urn:microsoft.com/office/officeart/2005/8/layout/radial4"/>
    <dgm:cxn modelId="{EEDD39C9-B175-4231-B015-ABBAE13D5857}" type="presParOf" srcId="{C63B8AF7-BE10-4B52-BD89-964D1872D9C5}" destId="{BAEF818D-33B9-4F40-8CC5-DF716FCA2470}" srcOrd="7" destOrd="0" presId="urn:microsoft.com/office/officeart/2005/8/layout/radial4"/>
    <dgm:cxn modelId="{A26D40F5-6127-43D1-A277-4B4C892179EC}" type="presParOf" srcId="{C63B8AF7-BE10-4B52-BD89-964D1872D9C5}" destId="{E89A2E13-9DAC-4D40-BB1B-1200EC686926}" srcOrd="8" destOrd="0" presId="urn:microsoft.com/office/officeart/2005/8/layout/radial4"/>
    <dgm:cxn modelId="{4607F98A-533C-4F26-BFBC-F87E64754FE9}" type="presParOf" srcId="{C63B8AF7-BE10-4B52-BD89-964D1872D9C5}" destId="{949706F8-325D-45C6-A383-4964FAF9A85F}" srcOrd="9" destOrd="0" presId="urn:microsoft.com/office/officeart/2005/8/layout/radial4"/>
    <dgm:cxn modelId="{7B379FC6-8E87-487D-B0A7-8494AEE2093B}" type="presParOf" srcId="{C63B8AF7-BE10-4B52-BD89-964D1872D9C5}" destId="{1F0E4A99-E7E7-4990-B1F8-7A830E62F360}" srcOrd="10" destOrd="0" presId="urn:microsoft.com/office/officeart/2005/8/layout/radial4"/>
    <dgm:cxn modelId="{60958C8B-9B48-4305-BD0F-3A9CA0E8CF8F}" type="presParOf" srcId="{C63B8AF7-BE10-4B52-BD89-964D1872D9C5}" destId="{8789C445-2E8B-4ABD-9F5E-B4CF7AF06BFE}" srcOrd="11" destOrd="0" presId="urn:microsoft.com/office/officeart/2005/8/layout/radial4"/>
    <dgm:cxn modelId="{0C915BED-40DA-40BD-B0A3-0EF7F5D8B655}" type="presParOf" srcId="{C63B8AF7-BE10-4B52-BD89-964D1872D9C5}" destId="{3359DA6D-7C8E-4D2E-B3BF-D87AABA02099}" srcOrd="12" destOrd="0" presId="urn:microsoft.com/office/officeart/2005/8/layout/radial4"/>
    <dgm:cxn modelId="{D897D2DB-370B-4580-BB41-0DADADEC0DB9}" type="presParOf" srcId="{C63B8AF7-BE10-4B52-BD89-964D1872D9C5}" destId="{20A64CCF-5CD6-4F68-9E0E-90ECD4B13687}" srcOrd="13" destOrd="0" presId="urn:microsoft.com/office/officeart/2005/8/layout/radial4"/>
    <dgm:cxn modelId="{F9AD10F7-419D-4C1D-A471-8625435748B9}" type="presParOf" srcId="{C63B8AF7-BE10-4B52-BD89-964D1872D9C5}" destId="{8C8D5BCD-4B29-4424-83F6-0D0716E3F5DA}" srcOrd="1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70B984C-F34D-4CCB-BFC0-1306FD8AF51B}" type="doc">
      <dgm:prSet loTypeId="urn:microsoft.com/office/officeart/2005/8/layout/cycle4" loCatId="matrix" qsTypeId="urn:microsoft.com/office/officeart/2005/8/quickstyle/simple1" qsCatId="simple" csTypeId="urn:microsoft.com/office/officeart/2005/8/colors/colorful4" csCatId="colorful" phldr="1"/>
      <dgm:spPr/>
      <dgm:t>
        <a:bodyPr/>
        <a:lstStyle/>
        <a:p>
          <a:endParaRPr lang="en-US"/>
        </a:p>
      </dgm:t>
    </dgm:pt>
    <dgm:pt modelId="{AB179204-F878-45CF-AA28-F6D8DE18CB5D}">
      <dgm:prSet phldrT="[Text]"/>
      <dgm:spPr>
        <a:solidFill>
          <a:srgbClr val="8CC63F"/>
        </a:solidFill>
      </dgm:spPr>
      <dgm:t>
        <a:bodyPr/>
        <a:lstStyle/>
        <a:p>
          <a:r>
            <a:rPr lang="en-US"/>
            <a:t>Lower Cost of Care</a:t>
          </a:r>
        </a:p>
      </dgm:t>
    </dgm:pt>
    <dgm:pt modelId="{253B10AC-14A7-4AC2-A1ED-46EED4DEABFB}" type="parTrans" cxnId="{D6F14099-01BA-4583-AA3A-409A64C03F54}">
      <dgm:prSet/>
      <dgm:spPr/>
      <dgm:t>
        <a:bodyPr/>
        <a:lstStyle/>
        <a:p>
          <a:endParaRPr lang="en-US"/>
        </a:p>
      </dgm:t>
    </dgm:pt>
    <dgm:pt modelId="{D681F9B0-ED07-409E-B7A7-2381C4FF8EF7}" type="sibTrans" cxnId="{D6F14099-01BA-4583-AA3A-409A64C03F54}">
      <dgm:prSet/>
      <dgm:spPr/>
      <dgm:t>
        <a:bodyPr/>
        <a:lstStyle/>
        <a:p>
          <a:endParaRPr lang="en-US"/>
        </a:p>
      </dgm:t>
    </dgm:pt>
    <dgm:pt modelId="{A20A5E8A-90DE-4848-9157-CB37BBCCA550}">
      <dgm:prSet phldrT="[Text]"/>
      <dgm:spPr>
        <a:solidFill>
          <a:srgbClr val="EF413D"/>
        </a:solidFill>
      </dgm:spPr>
      <dgm:t>
        <a:bodyPr/>
        <a:lstStyle/>
        <a:p>
          <a:r>
            <a:rPr lang="en-US"/>
            <a:t>Improved Health Outcomes</a:t>
          </a:r>
        </a:p>
      </dgm:t>
    </dgm:pt>
    <dgm:pt modelId="{74D852C1-F011-4E03-ACAE-09385FAEF758}" type="parTrans" cxnId="{01092352-A7D5-4981-9F6A-412356FC41D5}">
      <dgm:prSet/>
      <dgm:spPr/>
      <dgm:t>
        <a:bodyPr/>
        <a:lstStyle/>
        <a:p>
          <a:endParaRPr lang="en-US"/>
        </a:p>
      </dgm:t>
    </dgm:pt>
    <dgm:pt modelId="{25C40462-04D3-424A-B633-99D415DBE39F}" type="sibTrans" cxnId="{01092352-A7D5-4981-9F6A-412356FC41D5}">
      <dgm:prSet/>
      <dgm:spPr/>
      <dgm:t>
        <a:bodyPr/>
        <a:lstStyle/>
        <a:p>
          <a:endParaRPr lang="en-US"/>
        </a:p>
      </dgm:t>
    </dgm:pt>
    <dgm:pt modelId="{25726EF4-930C-454A-A8A4-19E10424871C}">
      <dgm:prSet phldrT="[Text]"/>
      <dgm:spPr>
        <a:solidFill>
          <a:srgbClr val="29AAE2"/>
        </a:solidFill>
      </dgm:spPr>
      <dgm:t>
        <a:bodyPr/>
        <a:lstStyle/>
        <a:p>
          <a:r>
            <a:rPr lang="en-US"/>
            <a:t>Increased Provider Satisfaction</a:t>
          </a:r>
        </a:p>
      </dgm:t>
    </dgm:pt>
    <dgm:pt modelId="{6FC417F4-DBE8-40F3-8CA8-C7D65ADB635F}" type="parTrans" cxnId="{4DE5FEFC-F735-41F5-8C5C-1FE3F5C0880E}">
      <dgm:prSet/>
      <dgm:spPr/>
      <dgm:t>
        <a:bodyPr/>
        <a:lstStyle/>
        <a:p>
          <a:endParaRPr lang="en-US"/>
        </a:p>
      </dgm:t>
    </dgm:pt>
    <dgm:pt modelId="{433A6263-C493-449C-9325-943209F0807D}" type="sibTrans" cxnId="{4DE5FEFC-F735-41F5-8C5C-1FE3F5C0880E}">
      <dgm:prSet/>
      <dgm:spPr/>
      <dgm:t>
        <a:bodyPr/>
        <a:lstStyle/>
        <a:p>
          <a:endParaRPr lang="en-US"/>
        </a:p>
      </dgm:t>
    </dgm:pt>
    <dgm:pt modelId="{8342C78A-CD34-40E0-B5A6-835EE96FE210}">
      <dgm:prSet phldrT="[Text]"/>
      <dgm:spPr>
        <a:solidFill>
          <a:srgbClr val="F7931E"/>
        </a:solidFill>
      </dgm:spPr>
      <dgm:t>
        <a:bodyPr/>
        <a:lstStyle/>
        <a:p>
          <a:r>
            <a:rPr lang="en-US"/>
            <a:t>Better Patient Experience</a:t>
          </a:r>
        </a:p>
      </dgm:t>
    </dgm:pt>
    <dgm:pt modelId="{B30B19B1-FF02-4BD3-B5CC-BE501357DEF6}" type="parTrans" cxnId="{6EC8D207-2357-49C6-BDA6-3EC8CBE993E4}">
      <dgm:prSet/>
      <dgm:spPr/>
      <dgm:t>
        <a:bodyPr/>
        <a:lstStyle/>
        <a:p>
          <a:endParaRPr lang="en-US"/>
        </a:p>
      </dgm:t>
    </dgm:pt>
    <dgm:pt modelId="{C95127B3-66F9-42D8-A682-6A242E977DFC}" type="sibTrans" cxnId="{6EC8D207-2357-49C6-BDA6-3EC8CBE993E4}">
      <dgm:prSet/>
      <dgm:spPr/>
      <dgm:t>
        <a:bodyPr/>
        <a:lstStyle/>
        <a:p>
          <a:endParaRPr lang="en-US"/>
        </a:p>
      </dgm:t>
    </dgm:pt>
    <dgm:pt modelId="{FCB7D578-66F0-4A1F-B699-499D47FC4B88}" type="pres">
      <dgm:prSet presAssocID="{370B984C-F34D-4CCB-BFC0-1306FD8AF51B}" presName="cycleMatrixDiagram" presStyleCnt="0">
        <dgm:presLayoutVars>
          <dgm:chMax val="1"/>
          <dgm:dir/>
          <dgm:animLvl val="lvl"/>
          <dgm:resizeHandles val="exact"/>
        </dgm:presLayoutVars>
      </dgm:prSet>
      <dgm:spPr/>
      <dgm:t>
        <a:bodyPr/>
        <a:lstStyle/>
        <a:p>
          <a:endParaRPr lang="en-US"/>
        </a:p>
      </dgm:t>
    </dgm:pt>
    <dgm:pt modelId="{CCA8012F-01B4-4D79-8AE9-AE559F728DA0}" type="pres">
      <dgm:prSet presAssocID="{370B984C-F34D-4CCB-BFC0-1306FD8AF51B}" presName="children" presStyleCnt="0"/>
      <dgm:spPr/>
      <dgm:t>
        <a:bodyPr/>
        <a:lstStyle/>
        <a:p>
          <a:endParaRPr lang="en-US"/>
        </a:p>
      </dgm:t>
    </dgm:pt>
    <dgm:pt modelId="{80E05F14-0C99-4CAC-9E3F-B293C2A019DF}" type="pres">
      <dgm:prSet presAssocID="{370B984C-F34D-4CCB-BFC0-1306FD8AF51B}" presName="childPlaceholder" presStyleCnt="0"/>
      <dgm:spPr/>
      <dgm:t>
        <a:bodyPr/>
        <a:lstStyle/>
        <a:p>
          <a:endParaRPr lang="en-US"/>
        </a:p>
      </dgm:t>
    </dgm:pt>
    <dgm:pt modelId="{87A8BD42-E48E-4787-BB75-CCFB964CF823}" type="pres">
      <dgm:prSet presAssocID="{370B984C-F34D-4CCB-BFC0-1306FD8AF51B}" presName="circle" presStyleCnt="0"/>
      <dgm:spPr/>
      <dgm:t>
        <a:bodyPr/>
        <a:lstStyle/>
        <a:p>
          <a:endParaRPr lang="en-US"/>
        </a:p>
      </dgm:t>
    </dgm:pt>
    <dgm:pt modelId="{C2D70E78-6FEA-498B-9B06-CE4FCFF59355}" type="pres">
      <dgm:prSet presAssocID="{370B984C-F34D-4CCB-BFC0-1306FD8AF51B}" presName="quadrant1" presStyleLbl="node1" presStyleIdx="0" presStyleCnt="4">
        <dgm:presLayoutVars>
          <dgm:chMax val="1"/>
          <dgm:bulletEnabled val="1"/>
        </dgm:presLayoutVars>
      </dgm:prSet>
      <dgm:spPr/>
      <dgm:t>
        <a:bodyPr/>
        <a:lstStyle/>
        <a:p>
          <a:endParaRPr lang="en-US"/>
        </a:p>
      </dgm:t>
    </dgm:pt>
    <dgm:pt modelId="{78F4686E-A0F8-40A9-BC39-DC25935F2856}" type="pres">
      <dgm:prSet presAssocID="{370B984C-F34D-4CCB-BFC0-1306FD8AF51B}" presName="quadrant2" presStyleLbl="node1" presStyleIdx="1" presStyleCnt="4">
        <dgm:presLayoutVars>
          <dgm:chMax val="1"/>
          <dgm:bulletEnabled val="1"/>
        </dgm:presLayoutVars>
      </dgm:prSet>
      <dgm:spPr/>
      <dgm:t>
        <a:bodyPr/>
        <a:lstStyle/>
        <a:p>
          <a:endParaRPr lang="en-US"/>
        </a:p>
      </dgm:t>
    </dgm:pt>
    <dgm:pt modelId="{ADBD84A2-1632-4D7B-BDF6-6F08DC21B901}" type="pres">
      <dgm:prSet presAssocID="{370B984C-F34D-4CCB-BFC0-1306FD8AF51B}" presName="quadrant3" presStyleLbl="node1" presStyleIdx="2" presStyleCnt="4" custLinFactNeighborX="687">
        <dgm:presLayoutVars>
          <dgm:chMax val="1"/>
          <dgm:bulletEnabled val="1"/>
        </dgm:presLayoutVars>
      </dgm:prSet>
      <dgm:spPr/>
      <dgm:t>
        <a:bodyPr/>
        <a:lstStyle/>
        <a:p>
          <a:endParaRPr lang="en-US"/>
        </a:p>
      </dgm:t>
    </dgm:pt>
    <dgm:pt modelId="{FDF7EE8A-D4D9-4949-ABCD-E5DBB304214A}" type="pres">
      <dgm:prSet presAssocID="{370B984C-F34D-4CCB-BFC0-1306FD8AF51B}" presName="quadrant4" presStyleLbl="node1" presStyleIdx="3" presStyleCnt="4">
        <dgm:presLayoutVars>
          <dgm:chMax val="1"/>
          <dgm:bulletEnabled val="1"/>
        </dgm:presLayoutVars>
      </dgm:prSet>
      <dgm:spPr/>
      <dgm:t>
        <a:bodyPr/>
        <a:lstStyle/>
        <a:p>
          <a:endParaRPr lang="en-US"/>
        </a:p>
      </dgm:t>
    </dgm:pt>
    <dgm:pt modelId="{1D577F14-E345-43B0-98C8-0215B36175F0}" type="pres">
      <dgm:prSet presAssocID="{370B984C-F34D-4CCB-BFC0-1306FD8AF51B}" presName="quadrantPlaceholder" presStyleCnt="0"/>
      <dgm:spPr/>
      <dgm:t>
        <a:bodyPr/>
        <a:lstStyle/>
        <a:p>
          <a:endParaRPr lang="en-US"/>
        </a:p>
      </dgm:t>
    </dgm:pt>
    <dgm:pt modelId="{6E8A423A-7110-4F57-A15A-0ECB5704B058}" type="pres">
      <dgm:prSet presAssocID="{370B984C-F34D-4CCB-BFC0-1306FD8AF51B}" presName="center1" presStyleLbl="fgShp" presStyleIdx="0" presStyleCnt="2"/>
      <dgm:spPr>
        <a:solidFill>
          <a:srgbClr val="262261"/>
        </a:solidFill>
      </dgm:spPr>
      <dgm:t>
        <a:bodyPr/>
        <a:lstStyle/>
        <a:p>
          <a:endParaRPr lang="en-US"/>
        </a:p>
      </dgm:t>
    </dgm:pt>
    <dgm:pt modelId="{3C2B97D9-0802-4AC6-A1E2-6CED511E806E}" type="pres">
      <dgm:prSet presAssocID="{370B984C-F34D-4CCB-BFC0-1306FD8AF51B}" presName="center2" presStyleLbl="fgShp" presStyleIdx="1" presStyleCnt="2"/>
      <dgm:spPr>
        <a:solidFill>
          <a:srgbClr val="262261"/>
        </a:solidFill>
      </dgm:spPr>
      <dgm:t>
        <a:bodyPr/>
        <a:lstStyle/>
        <a:p>
          <a:endParaRPr lang="en-US"/>
        </a:p>
      </dgm:t>
    </dgm:pt>
  </dgm:ptLst>
  <dgm:cxnLst>
    <dgm:cxn modelId="{01092352-A7D5-4981-9F6A-412356FC41D5}" srcId="{370B984C-F34D-4CCB-BFC0-1306FD8AF51B}" destId="{A20A5E8A-90DE-4848-9157-CB37BBCCA550}" srcOrd="1" destOrd="0" parTransId="{74D852C1-F011-4E03-ACAE-09385FAEF758}" sibTransId="{25C40462-04D3-424A-B633-99D415DBE39F}"/>
    <dgm:cxn modelId="{AE260D6C-B1DA-448A-B46B-79882FA74D44}" type="presOf" srcId="{AB179204-F878-45CF-AA28-F6D8DE18CB5D}" destId="{C2D70E78-6FEA-498B-9B06-CE4FCFF59355}" srcOrd="0" destOrd="0" presId="urn:microsoft.com/office/officeart/2005/8/layout/cycle4"/>
    <dgm:cxn modelId="{BBBE72ED-2AF4-409F-92B9-79E204BCEF9D}" type="presOf" srcId="{370B984C-F34D-4CCB-BFC0-1306FD8AF51B}" destId="{FCB7D578-66F0-4A1F-B699-499D47FC4B88}" srcOrd="0" destOrd="0" presId="urn:microsoft.com/office/officeart/2005/8/layout/cycle4"/>
    <dgm:cxn modelId="{6EC8D207-2357-49C6-BDA6-3EC8CBE993E4}" srcId="{370B984C-F34D-4CCB-BFC0-1306FD8AF51B}" destId="{8342C78A-CD34-40E0-B5A6-835EE96FE210}" srcOrd="3" destOrd="0" parTransId="{B30B19B1-FF02-4BD3-B5CC-BE501357DEF6}" sibTransId="{C95127B3-66F9-42D8-A682-6A242E977DFC}"/>
    <dgm:cxn modelId="{4DE5FEFC-F735-41F5-8C5C-1FE3F5C0880E}" srcId="{370B984C-F34D-4CCB-BFC0-1306FD8AF51B}" destId="{25726EF4-930C-454A-A8A4-19E10424871C}" srcOrd="2" destOrd="0" parTransId="{6FC417F4-DBE8-40F3-8CA8-C7D65ADB635F}" sibTransId="{433A6263-C493-449C-9325-943209F0807D}"/>
    <dgm:cxn modelId="{FAE28F55-280D-418A-B610-E576EAE79C95}" type="presOf" srcId="{A20A5E8A-90DE-4848-9157-CB37BBCCA550}" destId="{78F4686E-A0F8-40A9-BC39-DC25935F2856}" srcOrd="0" destOrd="0" presId="urn:microsoft.com/office/officeart/2005/8/layout/cycle4"/>
    <dgm:cxn modelId="{70F67B80-52AD-469D-B7AB-DE4B7DBA7E94}" type="presOf" srcId="{25726EF4-930C-454A-A8A4-19E10424871C}" destId="{ADBD84A2-1632-4D7B-BDF6-6F08DC21B901}" srcOrd="0" destOrd="0" presId="urn:microsoft.com/office/officeart/2005/8/layout/cycle4"/>
    <dgm:cxn modelId="{D6F14099-01BA-4583-AA3A-409A64C03F54}" srcId="{370B984C-F34D-4CCB-BFC0-1306FD8AF51B}" destId="{AB179204-F878-45CF-AA28-F6D8DE18CB5D}" srcOrd="0" destOrd="0" parTransId="{253B10AC-14A7-4AC2-A1ED-46EED4DEABFB}" sibTransId="{D681F9B0-ED07-409E-B7A7-2381C4FF8EF7}"/>
    <dgm:cxn modelId="{9C9000E8-CD71-4741-8E8D-0CAA5E9C36CD}" type="presOf" srcId="{8342C78A-CD34-40E0-B5A6-835EE96FE210}" destId="{FDF7EE8A-D4D9-4949-ABCD-E5DBB304214A}" srcOrd="0" destOrd="0" presId="urn:microsoft.com/office/officeart/2005/8/layout/cycle4"/>
    <dgm:cxn modelId="{1E131DAC-52F4-4142-A3E2-AF7400C66764}" type="presParOf" srcId="{FCB7D578-66F0-4A1F-B699-499D47FC4B88}" destId="{CCA8012F-01B4-4D79-8AE9-AE559F728DA0}" srcOrd="0" destOrd="0" presId="urn:microsoft.com/office/officeart/2005/8/layout/cycle4"/>
    <dgm:cxn modelId="{A39D66B5-BBCC-46E5-AC4F-B42B8811648E}" type="presParOf" srcId="{CCA8012F-01B4-4D79-8AE9-AE559F728DA0}" destId="{80E05F14-0C99-4CAC-9E3F-B293C2A019DF}" srcOrd="0" destOrd="0" presId="urn:microsoft.com/office/officeart/2005/8/layout/cycle4"/>
    <dgm:cxn modelId="{DD9376C5-59AC-49BA-A5EC-DB2FE1451ABE}" type="presParOf" srcId="{FCB7D578-66F0-4A1F-B699-499D47FC4B88}" destId="{87A8BD42-E48E-4787-BB75-CCFB964CF823}" srcOrd="1" destOrd="0" presId="urn:microsoft.com/office/officeart/2005/8/layout/cycle4"/>
    <dgm:cxn modelId="{9D9E8663-663F-49B6-ADEC-5676D628560B}" type="presParOf" srcId="{87A8BD42-E48E-4787-BB75-CCFB964CF823}" destId="{C2D70E78-6FEA-498B-9B06-CE4FCFF59355}" srcOrd="0" destOrd="0" presId="urn:microsoft.com/office/officeart/2005/8/layout/cycle4"/>
    <dgm:cxn modelId="{6D7070BC-05E5-4E9D-B063-72608033FF40}" type="presParOf" srcId="{87A8BD42-E48E-4787-BB75-CCFB964CF823}" destId="{78F4686E-A0F8-40A9-BC39-DC25935F2856}" srcOrd="1" destOrd="0" presId="urn:microsoft.com/office/officeart/2005/8/layout/cycle4"/>
    <dgm:cxn modelId="{9A2C8625-8D3A-49BF-8322-25EDBAB67917}" type="presParOf" srcId="{87A8BD42-E48E-4787-BB75-CCFB964CF823}" destId="{ADBD84A2-1632-4D7B-BDF6-6F08DC21B901}" srcOrd="2" destOrd="0" presId="urn:microsoft.com/office/officeart/2005/8/layout/cycle4"/>
    <dgm:cxn modelId="{B47DE2EF-1A09-4EC5-8E8A-6DEF9B041EB1}" type="presParOf" srcId="{87A8BD42-E48E-4787-BB75-CCFB964CF823}" destId="{FDF7EE8A-D4D9-4949-ABCD-E5DBB304214A}" srcOrd="3" destOrd="0" presId="urn:microsoft.com/office/officeart/2005/8/layout/cycle4"/>
    <dgm:cxn modelId="{185199B5-3E63-48AD-9986-186B0663B077}" type="presParOf" srcId="{87A8BD42-E48E-4787-BB75-CCFB964CF823}" destId="{1D577F14-E345-43B0-98C8-0215B36175F0}" srcOrd="4" destOrd="0" presId="urn:microsoft.com/office/officeart/2005/8/layout/cycle4"/>
    <dgm:cxn modelId="{2676A2BC-590B-44A0-AE84-F902C3B1CE32}" type="presParOf" srcId="{FCB7D578-66F0-4A1F-B699-499D47FC4B88}" destId="{6E8A423A-7110-4F57-A15A-0ECB5704B058}" srcOrd="2" destOrd="0" presId="urn:microsoft.com/office/officeart/2005/8/layout/cycle4"/>
    <dgm:cxn modelId="{25D8E9B8-FF47-4B5C-A94E-8C5CF39C5E76}" type="presParOf" srcId="{FCB7D578-66F0-4A1F-B699-499D47FC4B88}" destId="{3C2B97D9-0802-4AC6-A1E2-6CED511E806E}"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D039E-D48E-4FFE-B462-E3900F918F49}">
      <dsp:nvSpPr>
        <dsp:cNvPr id="0" name=""/>
        <dsp:cNvSpPr/>
      </dsp:nvSpPr>
      <dsp:spPr>
        <a:xfrm>
          <a:off x="133617" y="546091"/>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Focus is on disease, not the entire health of the individual.</a:t>
          </a:r>
          <a:endParaRPr lang="en-US" sz="1600" b="1" kern="1200" dirty="0">
            <a:solidFill>
              <a:schemeClr val="tx1"/>
            </a:solidFill>
          </a:endParaRPr>
        </a:p>
      </dsp:txBody>
      <dsp:txXfrm>
        <a:off x="133617" y="546091"/>
        <a:ext cx="3147408" cy="983565"/>
      </dsp:txXfrm>
    </dsp:sp>
    <dsp:sp modelId="{9DCB4859-77BF-440F-8972-CC861C2DB9DE}">
      <dsp:nvSpPr>
        <dsp:cNvPr id="0" name=""/>
        <dsp:cNvSpPr/>
      </dsp:nvSpPr>
      <dsp:spPr>
        <a:xfrm>
          <a:off x="2475" y="404020"/>
          <a:ext cx="688495" cy="1032743"/>
        </a:xfrm>
        <a:prstGeom prst="rect">
          <a:avLst/>
        </a:prstGeom>
        <a:solidFill>
          <a:schemeClr val="accent1">
            <a:tint val="50000"/>
            <a:alpha val="90000"/>
            <a:hueOff val="0"/>
            <a:satOff val="0"/>
            <a:lumOff val="0"/>
            <a:alphaOff val="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E3488094-CD7A-428C-B2AE-8875B939CAB9}">
      <dsp:nvSpPr>
        <dsp:cNvPr id="0" name=""/>
        <dsp:cNvSpPr/>
      </dsp:nvSpPr>
      <dsp:spPr>
        <a:xfrm>
          <a:off x="3625565" y="546091"/>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800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Services are siloed with limited coordination of care.</a:t>
          </a:r>
          <a:endParaRPr lang="en-US" sz="1600" b="1" kern="1200" dirty="0">
            <a:solidFill>
              <a:schemeClr val="tx1"/>
            </a:solidFill>
          </a:endParaRPr>
        </a:p>
      </dsp:txBody>
      <dsp:txXfrm>
        <a:off x="3625565" y="546091"/>
        <a:ext cx="3147408" cy="983565"/>
      </dsp:txXfrm>
    </dsp:sp>
    <dsp:sp modelId="{FA0709CC-E6B6-4B6A-B421-DD52F776EDA0}">
      <dsp:nvSpPr>
        <dsp:cNvPr id="0" name=""/>
        <dsp:cNvSpPr/>
      </dsp:nvSpPr>
      <dsp:spPr>
        <a:xfrm>
          <a:off x="3494423" y="404020"/>
          <a:ext cx="688495" cy="1032743"/>
        </a:xfrm>
        <a:prstGeom prst="rect">
          <a:avLst/>
        </a:prstGeom>
        <a:solidFill>
          <a:schemeClr val="accent1">
            <a:tint val="50000"/>
            <a:alpha val="90000"/>
            <a:hueOff val="-9590"/>
            <a:satOff val="-522"/>
            <a:lumOff val="1969"/>
            <a:alphaOff val="-800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6D62EDFE-6ECE-4F52-999D-0DE02EBBDECA}">
      <dsp:nvSpPr>
        <dsp:cNvPr id="0" name=""/>
        <dsp:cNvSpPr/>
      </dsp:nvSpPr>
      <dsp:spPr>
        <a:xfrm>
          <a:off x="133617" y="1784290"/>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1600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Workforce shortages significantly impact access.</a:t>
          </a:r>
          <a:endParaRPr lang="en-US" sz="1600" b="1" kern="1200" dirty="0">
            <a:solidFill>
              <a:schemeClr val="tx1"/>
            </a:solidFill>
          </a:endParaRPr>
        </a:p>
      </dsp:txBody>
      <dsp:txXfrm>
        <a:off x="133617" y="1784290"/>
        <a:ext cx="3147408" cy="983565"/>
      </dsp:txXfrm>
    </dsp:sp>
    <dsp:sp modelId="{6E88F7CD-41E2-4F6B-8800-BAC48D99306C}">
      <dsp:nvSpPr>
        <dsp:cNvPr id="0" name=""/>
        <dsp:cNvSpPr/>
      </dsp:nvSpPr>
      <dsp:spPr>
        <a:xfrm>
          <a:off x="2475" y="1642219"/>
          <a:ext cx="688495" cy="1032743"/>
        </a:xfrm>
        <a:prstGeom prst="rect">
          <a:avLst/>
        </a:prstGeom>
        <a:solidFill>
          <a:schemeClr val="accent1">
            <a:tint val="50000"/>
            <a:alpha val="90000"/>
            <a:hueOff val="-19180"/>
            <a:satOff val="-1044"/>
            <a:lumOff val="3939"/>
            <a:alphaOff val="-1600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057DAFC9-F00B-4972-8707-FE3789FCFB51}">
      <dsp:nvSpPr>
        <dsp:cNvPr id="0" name=""/>
        <dsp:cNvSpPr/>
      </dsp:nvSpPr>
      <dsp:spPr>
        <a:xfrm>
          <a:off x="3625565" y="1784290"/>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2400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Limited tools and processes for sharing patient information.</a:t>
          </a:r>
          <a:endParaRPr lang="en-US" sz="1600" b="1" kern="1200" dirty="0">
            <a:solidFill>
              <a:schemeClr val="tx1"/>
            </a:solidFill>
          </a:endParaRPr>
        </a:p>
      </dsp:txBody>
      <dsp:txXfrm>
        <a:off x="3625565" y="1784290"/>
        <a:ext cx="3147408" cy="983565"/>
      </dsp:txXfrm>
    </dsp:sp>
    <dsp:sp modelId="{459E35F0-0586-4632-8590-6F58C746AF60}">
      <dsp:nvSpPr>
        <dsp:cNvPr id="0" name=""/>
        <dsp:cNvSpPr/>
      </dsp:nvSpPr>
      <dsp:spPr>
        <a:xfrm>
          <a:off x="3494423" y="1642219"/>
          <a:ext cx="688495" cy="1032743"/>
        </a:xfrm>
        <a:prstGeom prst="rect">
          <a:avLst/>
        </a:prstGeom>
        <a:solidFill>
          <a:schemeClr val="accent1">
            <a:tint val="50000"/>
            <a:alpha val="90000"/>
            <a:hueOff val="-28770"/>
            <a:satOff val="-1566"/>
            <a:lumOff val="5908"/>
            <a:alphaOff val="-2400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30BA1686-5DE2-4F96-96FE-001FBF3BFBF1}">
      <dsp:nvSpPr>
        <dsp:cNvPr id="0" name=""/>
        <dsp:cNvSpPr/>
      </dsp:nvSpPr>
      <dsp:spPr>
        <a:xfrm>
          <a:off x="133617" y="3022489"/>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3200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No uniform data analysis across all payers.</a:t>
          </a:r>
          <a:endParaRPr lang="en-US" sz="1600" b="1" kern="1200" dirty="0">
            <a:solidFill>
              <a:schemeClr val="tx1"/>
            </a:solidFill>
          </a:endParaRPr>
        </a:p>
      </dsp:txBody>
      <dsp:txXfrm>
        <a:off x="133617" y="3022489"/>
        <a:ext cx="3147408" cy="983565"/>
      </dsp:txXfrm>
    </dsp:sp>
    <dsp:sp modelId="{ECFD5838-7E73-4F85-A9B3-357A8ADEBC9C}">
      <dsp:nvSpPr>
        <dsp:cNvPr id="0" name=""/>
        <dsp:cNvSpPr/>
      </dsp:nvSpPr>
      <dsp:spPr>
        <a:xfrm>
          <a:off x="2475" y="2880418"/>
          <a:ext cx="688495" cy="1032743"/>
        </a:xfrm>
        <a:prstGeom prst="rect">
          <a:avLst/>
        </a:prstGeom>
        <a:solidFill>
          <a:schemeClr val="accent1">
            <a:tint val="50000"/>
            <a:alpha val="90000"/>
            <a:hueOff val="-38360"/>
            <a:satOff val="-2088"/>
            <a:lumOff val="7878"/>
            <a:alphaOff val="-3200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648D2217-BB3B-4E3D-B757-AAED259CBE4C}">
      <dsp:nvSpPr>
        <dsp:cNvPr id="0" name=""/>
        <dsp:cNvSpPr/>
      </dsp:nvSpPr>
      <dsp:spPr>
        <a:xfrm>
          <a:off x="3625565" y="3022489"/>
          <a:ext cx="3147408" cy="983565"/>
        </a:xfrm>
        <a:prstGeom prst="rect">
          <a:avLst/>
        </a:prstGeom>
        <a:solidFill>
          <a:schemeClr val="lt1">
            <a:alpha val="40000"/>
            <a:hueOff val="0"/>
            <a:satOff val="0"/>
            <a:lumOff val="0"/>
            <a:alphaOff val="0"/>
          </a:schemeClr>
        </a:solidFill>
        <a:ln w="9525" cap="flat" cmpd="sng" algn="ctr">
          <a:solidFill>
            <a:schemeClr val="accent1">
              <a:alpha val="90000"/>
              <a:hueOff val="0"/>
              <a:satOff val="0"/>
              <a:lumOff val="0"/>
              <a:alphaOff val="-4000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txBody>
        <a:bodyPr spcFirstLastPara="0" vert="horz" wrap="square" lIns="666201"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solidFill>
                <a:schemeClr val="tx1"/>
              </a:solidFill>
            </a:rPr>
            <a:t>Payment methods incentivizes the volume of services instead of the quality.</a:t>
          </a:r>
          <a:endParaRPr lang="en-US" sz="1600" b="1" kern="1200" dirty="0">
            <a:solidFill>
              <a:schemeClr val="tx1"/>
            </a:solidFill>
          </a:endParaRPr>
        </a:p>
      </dsp:txBody>
      <dsp:txXfrm>
        <a:off x="3625565" y="3022489"/>
        <a:ext cx="3147408" cy="983565"/>
      </dsp:txXfrm>
    </dsp:sp>
    <dsp:sp modelId="{139C2FAD-D43F-4F0E-AC22-C40316410C6B}">
      <dsp:nvSpPr>
        <dsp:cNvPr id="0" name=""/>
        <dsp:cNvSpPr/>
      </dsp:nvSpPr>
      <dsp:spPr>
        <a:xfrm>
          <a:off x="3494423" y="2880418"/>
          <a:ext cx="688495" cy="1032743"/>
        </a:xfrm>
        <a:prstGeom prst="rect">
          <a:avLst/>
        </a:prstGeom>
        <a:solidFill>
          <a:schemeClr val="accent1">
            <a:tint val="50000"/>
            <a:alpha val="90000"/>
            <a:hueOff val="-47950"/>
            <a:satOff val="-2610"/>
            <a:lumOff val="9847"/>
            <a:alphaOff val="-4000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3FB661-0117-47D3-A403-903A893C0E34}">
      <dsp:nvSpPr>
        <dsp:cNvPr id="0" name=""/>
        <dsp:cNvSpPr/>
      </dsp:nvSpPr>
      <dsp:spPr>
        <a:xfrm>
          <a:off x="1576806" y="137959"/>
          <a:ext cx="2434590" cy="2434960"/>
        </a:xfrm>
        <a:prstGeom prst="circularArrow">
          <a:avLst>
            <a:gd name="adj1" fmla="val 10980"/>
            <a:gd name="adj2" fmla="val 1142322"/>
            <a:gd name="adj3" fmla="val 4500000"/>
            <a:gd name="adj4" fmla="val 10800000"/>
            <a:gd name="adj5" fmla="val 12500"/>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54B7F67-54A0-47DA-9E13-26055D4D4D99}">
      <dsp:nvSpPr>
        <dsp:cNvPr id="0" name=""/>
        <dsp:cNvSpPr/>
      </dsp:nvSpPr>
      <dsp:spPr>
        <a:xfrm>
          <a:off x="1678912" y="762000"/>
          <a:ext cx="2224891" cy="11863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t>Improved health outcomes</a:t>
          </a:r>
          <a:endParaRPr lang="en-US" sz="2400" b="1" kern="1200" dirty="0"/>
        </a:p>
      </dsp:txBody>
      <dsp:txXfrm>
        <a:off x="1678912" y="762000"/>
        <a:ext cx="2224891" cy="1186372"/>
      </dsp:txXfrm>
    </dsp:sp>
    <dsp:sp modelId="{38F39065-261A-4B7D-B7AC-83B055000C5C}">
      <dsp:nvSpPr>
        <dsp:cNvPr id="0" name=""/>
        <dsp:cNvSpPr/>
      </dsp:nvSpPr>
      <dsp:spPr>
        <a:xfrm>
          <a:off x="900607" y="1537024"/>
          <a:ext cx="2434590" cy="2434960"/>
        </a:xfrm>
        <a:prstGeom prst="leftCircularArrow">
          <a:avLst>
            <a:gd name="adj1" fmla="val 10980"/>
            <a:gd name="adj2" fmla="val 1142322"/>
            <a:gd name="adj3" fmla="val 6300000"/>
            <a:gd name="adj4" fmla="val 18900000"/>
            <a:gd name="adj5" fmla="val 12500"/>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1EFD8B3-108B-49A6-BE6B-C232FDC4C3C6}">
      <dsp:nvSpPr>
        <dsp:cNvPr id="0" name=""/>
        <dsp:cNvSpPr/>
      </dsp:nvSpPr>
      <dsp:spPr>
        <a:xfrm>
          <a:off x="560603" y="2057402"/>
          <a:ext cx="3114596" cy="1409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t>Improved quality and patient experience of care</a:t>
          </a:r>
          <a:endParaRPr lang="en-US" sz="2400" b="1" kern="1200" dirty="0"/>
        </a:p>
      </dsp:txBody>
      <dsp:txXfrm>
        <a:off x="560603" y="2057402"/>
        <a:ext cx="3114596" cy="1409885"/>
      </dsp:txXfrm>
    </dsp:sp>
    <dsp:sp modelId="{2C1934D5-758E-4958-A49C-AEBFB3AB3B24}">
      <dsp:nvSpPr>
        <dsp:cNvPr id="0" name=""/>
        <dsp:cNvSpPr/>
      </dsp:nvSpPr>
      <dsp:spPr>
        <a:xfrm>
          <a:off x="1750084" y="3103512"/>
          <a:ext cx="2091690" cy="2092528"/>
        </a:xfrm>
        <a:prstGeom prst="blockArc">
          <a:avLst>
            <a:gd name="adj1" fmla="val 13500000"/>
            <a:gd name="adj2" fmla="val 10800000"/>
            <a:gd name="adj3" fmla="val 12740"/>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0B02BDC-EBC0-416F-9757-E0315EEEC0EE}">
      <dsp:nvSpPr>
        <dsp:cNvPr id="0" name=""/>
        <dsp:cNvSpPr/>
      </dsp:nvSpPr>
      <dsp:spPr>
        <a:xfrm>
          <a:off x="1609112" y="3466252"/>
          <a:ext cx="2370891" cy="14105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t>Reduced cost of care for Idahoans</a:t>
          </a:r>
          <a:endParaRPr lang="en-US" sz="2400" b="1" kern="1200" dirty="0"/>
        </a:p>
      </dsp:txBody>
      <dsp:txXfrm>
        <a:off x="1609112" y="3466252"/>
        <a:ext cx="2370891" cy="14105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E17B3-46BB-4567-951E-24C2A37479BB}">
      <dsp:nvSpPr>
        <dsp:cNvPr id="0" name=""/>
        <dsp:cNvSpPr/>
      </dsp:nvSpPr>
      <dsp:spPr>
        <a:xfrm rot="5400000">
          <a:off x="-226102" y="277009"/>
          <a:ext cx="1507349" cy="1055144"/>
        </a:xfrm>
        <a:prstGeom prst="chevron">
          <a:avLst/>
        </a:prstGeom>
        <a:solidFill>
          <a:srgbClr val="353B90"/>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smtClean="0"/>
            <a:t>2010</a:t>
          </a:r>
          <a:endParaRPr lang="en-US" sz="3100" kern="1200" dirty="0"/>
        </a:p>
      </dsp:txBody>
      <dsp:txXfrm rot="-5400000">
        <a:off x="1" y="578478"/>
        <a:ext cx="1055144" cy="452205"/>
      </dsp:txXfrm>
    </dsp:sp>
    <dsp:sp modelId="{22286833-327F-4853-9C90-8F47CA40B452}">
      <dsp:nvSpPr>
        <dsp:cNvPr id="0" name=""/>
        <dsp:cNvSpPr/>
      </dsp:nvSpPr>
      <dsp:spPr>
        <a:xfrm rot="5400000">
          <a:off x="4139762" y="-3084532"/>
          <a:ext cx="1081419" cy="72506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solidFill>
                <a:schemeClr val="tx1"/>
              </a:solidFill>
            </a:rPr>
            <a:t>The Idaho Medical Home Collaborative (IMHC) is established to pilot the PCMH model to determine its impact on improving care. (Prior to SHIP.)</a:t>
          </a:r>
          <a:endParaRPr lang="en-US" sz="1700" kern="1200" dirty="0">
            <a:solidFill>
              <a:schemeClr val="tx1"/>
            </a:solidFill>
          </a:endParaRPr>
        </a:p>
      </dsp:txBody>
      <dsp:txXfrm rot="-5400000">
        <a:off x="1055145" y="52876"/>
        <a:ext cx="7197864" cy="975837"/>
      </dsp:txXfrm>
    </dsp:sp>
    <dsp:sp modelId="{2EDEBAC5-B10F-44E3-BBAE-70212FF69EE9}">
      <dsp:nvSpPr>
        <dsp:cNvPr id="0" name=""/>
        <dsp:cNvSpPr/>
      </dsp:nvSpPr>
      <dsp:spPr>
        <a:xfrm rot="5400000">
          <a:off x="-226102" y="1804485"/>
          <a:ext cx="1507349" cy="1055144"/>
        </a:xfrm>
        <a:prstGeom prst="chevron">
          <a:avLst/>
        </a:prstGeom>
        <a:solidFill>
          <a:srgbClr val="353B90"/>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smtClean="0"/>
            <a:t>2013</a:t>
          </a:r>
          <a:endParaRPr lang="en-US" sz="3100" kern="1200" dirty="0"/>
        </a:p>
      </dsp:txBody>
      <dsp:txXfrm rot="-5400000">
        <a:off x="1" y="2105954"/>
        <a:ext cx="1055144" cy="452205"/>
      </dsp:txXfrm>
    </dsp:sp>
    <dsp:sp modelId="{3DE0A9DC-7D4D-40EA-889C-39A568D57EDB}">
      <dsp:nvSpPr>
        <dsp:cNvPr id="0" name=""/>
        <dsp:cNvSpPr/>
      </dsp:nvSpPr>
      <dsp:spPr>
        <a:xfrm rot="5400000">
          <a:off x="3987363" y="-1557055"/>
          <a:ext cx="1386218" cy="72506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b="0" kern="1200" dirty="0" smtClean="0">
              <a:solidFill>
                <a:schemeClr val="tx1"/>
              </a:solidFill>
            </a:rPr>
            <a:t>The Idaho Department of Health and Welfare receives a</a:t>
          </a:r>
          <a:r>
            <a:rPr lang="en-US" sz="1700" b="1" kern="1200" dirty="0" smtClean="0">
              <a:solidFill>
                <a:schemeClr val="tx1"/>
              </a:solidFill>
            </a:rPr>
            <a:t> </a:t>
          </a:r>
          <a:r>
            <a:rPr lang="en-US" sz="1700" kern="1200" dirty="0" smtClean="0">
              <a:solidFill>
                <a:schemeClr val="tx1"/>
              </a:solidFill>
            </a:rPr>
            <a:t>State Innovation Model (SIM)  "model design" grant to develop its plan for healthcare system transformation. Working with statewide stakeholders, Idaho designs the SHIP model to transform primary care services to the PCMH model. </a:t>
          </a:r>
          <a:endParaRPr lang="en-US" sz="1700" kern="1200" dirty="0">
            <a:solidFill>
              <a:schemeClr val="tx1"/>
            </a:solidFill>
          </a:endParaRPr>
        </a:p>
      </dsp:txBody>
      <dsp:txXfrm rot="-5400000">
        <a:off x="1055145" y="1442833"/>
        <a:ext cx="7182985" cy="1250878"/>
      </dsp:txXfrm>
    </dsp:sp>
    <dsp:sp modelId="{5C4BB37A-9D7A-4C9C-A243-8828D6A45098}">
      <dsp:nvSpPr>
        <dsp:cNvPr id="0" name=""/>
        <dsp:cNvSpPr/>
      </dsp:nvSpPr>
      <dsp:spPr>
        <a:xfrm rot="5400000">
          <a:off x="-226102" y="3128741"/>
          <a:ext cx="1507349" cy="1055144"/>
        </a:xfrm>
        <a:prstGeom prst="chevron">
          <a:avLst/>
        </a:prstGeom>
        <a:solidFill>
          <a:srgbClr val="353B90"/>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n-US" sz="3100" kern="1200" dirty="0" smtClean="0"/>
            <a:t>2014</a:t>
          </a:r>
          <a:endParaRPr lang="en-US" sz="3100" kern="1200" dirty="0"/>
        </a:p>
      </dsp:txBody>
      <dsp:txXfrm rot="-5400000">
        <a:off x="1" y="3430210"/>
        <a:ext cx="1055144" cy="452205"/>
      </dsp:txXfrm>
    </dsp:sp>
    <dsp:sp modelId="{5D22F29B-698C-4B5B-9301-B72F4DE4B236}">
      <dsp:nvSpPr>
        <dsp:cNvPr id="0" name=""/>
        <dsp:cNvSpPr/>
      </dsp:nvSpPr>
      <dsp:spPr>
        <a:xfrm rot="5400000">
          <a:off x="4190583" y="-232799"/>
          <a:ext cx="979777" cy="725065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A statewide stakeholder group, the IHC, is officially established by Governor Otter to oversee the planning and transformation of the healthcare delivery system.</a:t>
          </a:r>
          <a:endParaRPr lang="en-US" sz="1700" kern="1200" dirty="0"/>
        </a:p>
      </dsp:txBody>
      <dsp:txXfrm rot="-5400000">
        <a:off x="1055145" y="2950468"/>
        <a:ext cx="7202826" cy="8841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E17B3-46BB-4567-951E-24C2A37479BB}">
      <dsp:nvSpPr>
        <dsp:cNvPr id="0" name=""/>
        <dsp:cNvSpPr/>
      </dsp:nvSpPr>
      <dsp:spPr>
        <a:xfrm rot="5400000">
          <a:off x="-336864" y="646349"/>
          <a:ext cx="2245760" cy="1572032"/>
        </a:xfrm>
        <a:prstGeom prst="chevron">
          <a:avLst/>
        </a:prstGeom>
        <a:solidFill>
          <a:srgbClr val="353B90"/>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en-US" sz="4700" kern="1200" dirty="0" smtClean="0"/>
            <a:t>2015</a:t>
          </a:r>
          <a:endParaRPr lang="en-US" sz="4700" kern="1200" dirty="0"/>
        </a:p>
      </dsp:txBody>
      <dsp:txXfrm rot="-5400000">
        <a:off x="0" y="1095501"/>
        <a:ext cx="1572032" cy="673728"/>
      </dsp:txXfrm>
    </dsp:sp>
    <dsp:sp modelId="{22286833-327F-4853-9C90-8F47CA40B452}">
      <dsp:nvSpPr>
        <dsp:cNvPr id="0" name=""/>
        <dsp:cNvSpPr/>
      </dsp:nvSpPr>
      <dsp:spPr>
        <a:xfrm rot="5400000">
          <a:off x="3979967" y="-2403725"/>
          <a:ext cx="2070297" cy="688616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solidFill>
                <a:schemeClr val="tx1"/>
              </a:solidFill>
            </a:rPr>
            <a:t>$40 million four-year "model test" grant from CMMI is received to test Idaho’s SHIP model. </a:t>
          </a:r>
          <a:endParaRPr lang="en-US" sz="1700" kern="1200" dirty="0">
            <a:solidFill>
              <a:schemeClr val="tx1"/>
            </a:solidFill>
          </a:endParaRPr>
        </a:p>
        <a:p>
          <a:pPr marL="171450" lvl="1" indent="-171450" algn="l" defTabSz="755650">
            <a:lnSpc>
              <a:spcPct val="90000"/>
            </a:lnSpc>
            <a:spcBef>
              <a:spcPct val="0"/>
            </a:spcBef>
            <a:spcAft>
              <a:spcPct val="15000"/>
            </a:spcAft>
            <a:buChar char="••"/>
          </a:pPr>
          <a:r>
            <a:rPr lang="en-US" sz="1700" b="0" kern="1200" dirty="0" smtClean="0">
              <a:solidFill>
                <a:schemeClr val="tx1"/>
              </a:solidFill>
            </a:rPr>
            <a:t>During the 2015 pre-implementation year, a long-term strategy is planned for the SHIP "model test" and captured in Idaho’s Operational Plan.</a:t>
          </a:r>
          <a:endParaRPr lang="en-US" sz="1700" kern="1200" dirty="0">
            <a:solidFill>
              <a:schemeClr val="tx1"/>
            </a:solidFill>
          </a:endParaRPr>
        </a:p>
        <a:p>
          <a:pPr marL="171450" lvl="1" indent="-171450" algn="l" defTabSz="755650">
            <a:lnSpc>
              <a:spcPct val="90000"/>
            </a:lnSpc>
            <a:spcBef>
              <a:spcPct val="0"/>
            </a:spcBef>
            <a:spcAft>
              <a:spcPct val="15000"/>
            </a:spcAft>
            <a:buChar char="••"/>
          </a:pPr>
          <a:r>
            <a:rPr lang="en-US" sz="1700" b="0" kern="1200" dirty="0" smtClean="0">
              <a:solidFill>
                <a:schemeClr val="tx1"/>
              </a:solidFill>
            </a:rPr>
            <a:t>SHIP technical assistance contractors are hired to help complete SHIP activities.  </a:t>
          </a:r>
          <a:r>
            <a:rPr lang="en-US" sz="1700" kern="1200" dirty="0" smtClean="0">
              <a:solidFill>
                <a:schemeClr val="tx1"/>
              </a:solidFill>
            </a:rPr>
            <a:t>  </a:t>
          </a:r>
          <a:endParaRPr lang="en-US" sz="1700" kern="1200" dirty="0">
            <a:solidFill>
              <a:schemeClr val="tx1"/>
            </a:solidFill>
          </a:endParaRPr>
        </a:p>
        <a:p>
          <a:pPr marL="171450" lvl="1" indent="-171450" algn="l" defTabSz="755650">
            <a:lnSpc>
              <a:spcPct val="90000"/>
            </a:lnSpc>
            <a:spcBef>
              <a:spcPct val="0"/>
            </a:spcBef>
            <a:spcAft>
              <a:spcPct val="15000"/>
            </a:spcAft>
            <a:buChar char="••"/>
          </a:pPr>
          <a:r>
            <a:rPr lang="en-US" sz="1700" kern="1200" dirty="0" smtClean="0">
              <a:solidFill>
                <a:schemeClr val="tx1"/>
              </a:solidFill>
            </a:rPr>
            <a:t>55 primary care practices are selected to participate in the first year of implementation of the SHIP model.</a:t>
          </a:r>
          <a:endParaRPr lang="en-US" sz="1700" kern="1200" dirty="0">
            <a:solidFill>
              <a:schemeClr val="tx1"/>
            </a:solidFill>
          </a:endParaRPr>
        </a:p>
      </dsp:txBody>
      <dsp:txXfrm rot="-5400000">
        <a:off x="1572033" y="105273"/>
        <a:ext cx="6785102" cy="1868169"/>
      </dsp:txXfrm>
    </dsp:sp>
    <dsp:sp modelId="{2EDEBAC5-B10F-44E3-BBAE-70212FF69EE9}">
      <dsp:nvSpPr>
        <dsp:cNvPr id="0" name=""/>
        <dsp:cNvSpPr/>
      </dsp:nvSpPr>
      <dsp:spPr>
        <a:xfrm rot="5400000">
          <a:off x="-336864" y="2627144"/>
          <a:ext cx="2245760" cy="1572032"/>
        </a:xfrm>
        <a:prstGeom prst="chevron">
          <a:avLst/>
        </a:prstGeom>
        <a:solidFill>
          <a:srgbClr val="353B90"/>
        </a:solidFill>
        <a:ln>
          <a:noFill/>
        </a:ln>
        <a:effectLst>
          <a:outerShdw blurRad="508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en-US" sz="4700" kern="1200" dirty="0" smtClean="0"/>
            <a:t>2016</a:t>
          </a:r>
          <a:endParaRPr lang="en-US" sz="4700" kern="1200" dirty="0"/>
        </a:p>
      </dsp:txBody>
      <dsp:txXfrm rot="-5400000">
        <a:off x="0" y="3076296"/>
        <a:ext cx="1572032" cy="673728"/>
      </dsp:txXfrm>
    </dsp:sp>
    <dsp:sp modelId="{3DE0A9DC-7D4D-40EA-889C-39A568D57EDB}">
      <dsp:nvSpPr>
        <dsp:cNvPr id="0" name=""/>
        <dsp:cNvSpPr/>
      </dsp:nvSpPr>
      <dsp:spPr>
        <a:xfrm rot="5400000">
          <a:off x="4341224" y="-406537"/>
          <a:ext cx="1347781" cy="688616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4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b="0" kern="1200" dirty="0" smtClean="0">
              <a:solidFill>
                <a:schemeClr val="tx1"/>
              </a:solidFill>
            </a:rPr>
            <a:t>SHIP model is officially launched in Model Test Year 1 (February 1, 2016).  55 practices transforming to Patient-Centered Medical Homes</a:t>
          </a:r>
          <a:endParaRPr lang="en-US" sz="1700" kern="1200" dirty="0">
            <a:solidFill>
              <a:schemeClr val="tx1"/>
            </a:solidFill>
          </a:endParaRPr>
        </a:p>
        <a:p>
          <a:pPr marL="171450" lvl="1" indent="-171450" algn="l" defTabSz="755650">
            <a:lnSpc>
              <a:spcPct val="90000"/>
            </a:lnSpc>
            <a:spcBef>
              <a:spcPct val="0"/>
            </a:spcBef>
            <a:spcAft>
              <a:spcPct val="15000"/>
            </a:spcAft>
            <a:buChar char="••"/>
          </a:pPr>
          <a:r>
            <a:rPr lang="en-US" sz="1700" b="0" kern="1200" dirty="0" smtClean="0">
              <a:solidFill>
                <a:schemeClr val="tx1"/>
              </a:solidFill>
            </a:rPr>
            <a:t>Additional cohorts will be added in 2017 and 2018 for a total of 165 practices </a:t>
          </a:r>
          <a:endParaRPr lang="en-US" sz="1700" kern="1200" dirty="0">
            <a:solidFill>
              <a:schemeClr val="tx1"/>
            </a:solidFill>
          </a:endParaRPr>
        </a:p>
      </dsp:txBody>
      <dsp:txXfrm rot="-5400000">
        <a:off x="1572032" y="2428448"/>
        <a:ext cx="6820373" cy="12161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4C33A8-E256-42BD-BFD4-29CA98EA81E5}">
      <dsp:nvSpPr>
        <dsp:cNvPr id="0" name=""/>
        <dsp:cNvSpPr/>
      </dsp:nvSpPr>
      <dsp:spPr>
        <a:xfrm>
          <a:off x="2938016" y="2522430"/>
          <a:ext cx="1743967" cy="1743967"/>
        </a:xfrm>
        <a:prstGeom prst="ellipse">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b="1" kern="1200" dirty="0" smtClean="0"/>
            <a:t>Medical-Health Neighborhood</a:t>
          </a:r>
          <a:endParaRPr lang="en-US" sz="1200" b="1" kern="1200" dirty="0"/>
        </a:p>
      </dsp:txBody>
      <dsp:txXfrm>
        <a:off x="3193414" y="2777828"/>
        <a:ext cx="1233171" cy="1233171"/>
      </dsp:txXfrm>
    </dsp:sp>
    <dsp:sp modelId="{0B46CF3E-05B1-4AC7-8BF1-4C1C42D3800E}">
      <dsp:nvSpPr>
        <dsp:cNvPr id="0" name=""/>
        <dsp:cNvSpPr/>
      </dsp:nvSpPr>
      <dsp:spPr>
        <a:xfrm rot="10800000">
          <a:off x="904697" y="3145899"/>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DF5AABBE-3531-4FA8-B290-72E87D2D8AFD}">
      <dsp:nvSpPr>
        <dsp:cNvPr id="0" name=""/>
        <dsp:cNvSpPr/>
      </dsp:nvSpPr>
      <dsp:spPr>
        <a:xfrm>
          <a:off x="294308" y="2906103"/>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smtClean="0"/>
            <a:t>Medical Specialists</a:t>
          </a:r>
          <a:endParaRPr lang="en-US" sz="1800" kern="1200" dirty="0"/>
        </a:p>
      </dsp:txBody>
      <dsp:txXfrm>
        <a:off x="322912" y="2934707"/>
        <a:ext cx="1163569" cy="919414"/>
      </dsp:txXfrm>
    </dsp:sp>
    <dsp:sp modelId="{148602C0-6EEB-4BA8-9D7F-66597A2F9723}">
      <dsp:nvSpPr>
        <dsp:cNvPr id="0" name=""/>
        <dsp:cNvSpPr/>
      </dsp:nvSpPr>
      <dsp:spPr>
        <a:xfrm rot="12600000">
          <a:off x="1165219" y="2173619"/>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08288D13-2AA1-4D25-9270-3CE388A197EB}">
      <dsp:nvSpPr>
        <dsp:cNvPr id="0" name=""/>
        <dsp:cNvSpPr/>
      </dsp:nvSpPr>
      <dsp:spPr>
        <a:xfrm>
          <a:off x="683545" y="1453452"/>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smtClean="0"/>
            <a:t>Housing</a:t>
          </a:r>
        </a:p>
        <a:p>
          <a:pPr lvl="0" algn="ctr" defTabSz="800100">
            <a:lnSpc>
              <a:spcPct val="90000"/>
            </a:lnSpc>
            <a:spcBef>
              <a:spcPct val="0"/>
            </a:spcBef>
            <a:spcAft>
              <a:spcPct val="35000"/>
            </a:spcAft>
          </a:pPr>
          <a:r>
            <a:rPr lang="en-US" sz="1800" kern="1200" dirty="0" smtClean="0"/>
            <a:t>Specialists</a:t>
          </a:r>
          <a:endParaRPr lang="en-US" sz="1800" kern="1200" dirty="0"/>
        </a:p>
      </dsp:txBody>
      <dsp:txXfrm>
        <a:off x="712149" y="1482056"/>
        <a:ext cx="1163569" cy="919414"/>
      </dsp:txXfrm>
    </dsp:sp>
    <dsp:sp modelId="{5E7396C2-F903-490D-8C83-1E695822DCA7}">
      <dsp:nvSpPr>
        <dsp:cNvPr id="0" name=""/>
        <dsp:cNvSpPr/>
      </dsp:nvSpPr>
      <dsp:spPr>
        <a:xfrm rot="14400000">
          <a:off x="1876977" y="1461861"/>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739B5EB8-6922-4C39-812A-3866E5FE182B}">
      <dsp:nvSpPr>
        <dsp:cNvPr id="0" name=""/>
        <dsp:cNvSpPr/>
      </dsp:nvSpPr>
      <dsp:spPr>
        <a:xfrm>
          <a:off x="1746960" y="390038"/>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smtClean="0"/>
            <a:t>Dietitians</a:t>
          </a:r>
          <a:endParaRPr lang="en-US" sz="1800" kern="1200" dirty="0"/>
        </a:p>
      </dsp:txBody>
      <dsp:txXfrm>
        <a:off x="1775564" y="418642"/>
        <a:ext cx="1163569" cy="919414"/>
      </dsp:txXfrm>
    </dsp:sp>
    <dsp:sp modelId="{BAEF818D-33B9-4F40-8CC5-DF716FCA2470}">
      <dsp:nvSpPr>
        <dsp:cNvPr id="0" name=""/>
        <dsp:cNvSpPr/>
      </dsp:nvSpPr>
      <dsp:spPr>
        <a:xfrm rot="16200000">
          <a:off x="2849257" y="1201339"/>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E89A2E13-9DAC-4D40-BB1B-1200EC686926}">
      <dsp:nvSpPr>
        <dsp:cNvPr id="0" name=""/>
        <dsp:cNvSpPr/>
      </dsp:nvSpPr>
      <dsp:spPr>
        <a:xfrm>
          <a:off x="3199611" y="801"/>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en-US" sz="1800" kern="1200" dirty="0" smtClean="0"/>
            <a:t>Behavioral Health Specialists</a:t>
          </a:r>
          <a:endParaRPr lang="en-US" sz="1800" kern="1200" dirty="0"/>
        </a:p>
      </dsp:txBody>
      <dsp:txXfrm>
        <a:off x="3228215" y="29405"/>
        <a:ext cx="1163569" cy="919414"/>
      </dsp:txXfrm>
    </dsp:sp>
    <dsp:sp modelId="{949706F8-325D-45C6-A383-4964FAF9A85F}">
      <dsp:nvSpPr>
        <dsp:cNvPr id="0" name=""/>
        <dsp:cNvSpPr/>
      </dsp:nvSpPr>
      <dsp:spPr>
        <a:xfrm rot="18000000">
          <a:off x="3821536" y="1461861"/>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1F0E4A99-E7E7-4990-B1F8-7A830E62F360}">
      <dsp:nvSpPr>
        <dsp:cNvPr id="0" name=""/>
        <dsp:cNvSpPr/>
      </dsp:nvSpPr>
      <dsp:spPr>
        <a:xfrm>
          <a:off x="4652262" y="390038"/>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smtClean="0"/>
            <a:t>Transportation Resources</a:t>
          </a:r>
          <a:endParaRPr lang="en-US" sz="1300" kern="1200" dirty="0"/>
        </a:p>
      </dsp:txBody>
      <dsp:txXfrm>
        <a:off x="4680866" y="418642"/>
        <a:ext cx="1163569" cy="919414"/>
      </dsp:txXfrm>
    </dsp:sp>
    <dsp:sp modelId="{8789C445-2E8B-4ABD-9F5E-B4CF7AF06BFE}">
      <dsp:nvSpPr>
        <dsp:cNvPr id="0" name=""/>
        <dsp:cNvSpPr/>
      </dsp:nvSpPr>
      <dsp:spPr>
        <a:xfrm rot="19800000">
          <a:off x="4533294" y="2173619"/>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3359DA6D-7C8E-4D2E-B3BF-D87AABA02099}">
      <dsp:nvSpPr>
        <dsp:cNvPr id="0" name=""/>
        <dsp:cNvSpPr/>
      </dsp:nvSpPr>
      <dsp:spPr>
        <a:xfrm>
          <a:off x="5715676" y="1453452"/>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smtClean="0"/>
            <a:t>Oral Health Professionals</a:t>
          </a:r>
          <a:endParaRPr lang="en-US" sz="1300" kern="1200" dirty="0"/>
        </a:p>
      </dsp:txBody>
      <dsp:txXfrm>
        <a:off x="5744280" y="1482056"/>
        <a:ext cx="1163569" cy="919414"/>
      </dsp:txXfrm>
    </dsp:sp>
    <dsp:sp modelId="{20A64CCF-5CD6-4F68-9E0E-90ECD4B13687}">
      <dsp:nvSpPr>
        <dsp:cNvPr id="0" name=""/>
        <dsp:cNvSpPr/>
      </dsp:nvSpPr>
      <dsp:spPr>
        <a:xfrm>
          <a:off x="4793816" y="3145899"/>
          <a:ext cx="1921485" cy="497030"/>
        </a:xfrm>
        <a:prstGeom prst="leftArrow">
          <a:avLst>
            <a:gd name="adj1" fmla="val 60000"/>
            <a:gd name="adj2" fmla="val 50000"/>
          </a:avLst>
        </a:prstGeom>
        <a:solidFill>
          <a:srgbClr val="353B90"/>
        </a:soli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accent1">
              <a:tint val="60000"/>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sp>
    <dsp:sp modelId="{8C8D5BCD-4B29-4424-83F6-0D0716E3F5DA}">
      <dsp:nvSpPr>
        <dsp:cNvPr id="0" name=""/>
        <dsp:cNvSpPr/>
      </dsp:nvSpPr>
      <dsp:spPr>
        <a:xfrm>
          <a:off x="6104913" y="2906103"/>
          <a:ext cx="1220777" cy="976622"/>
        </a:xfrm>
        <a:prstGeom prst="roundRect">
          <a:avLst>
            <a:gd name="adj" fmla="val 10000"/>
          </a:avLst>
        </a:prstGeom>
        <a:gradFill rotWithShape="0">
          <a:gsLst>
            <a:gs pos="0">
              <a:schemeClr val="lt1">
                <a:hueOff val="0"/>
                <a:satOff val="0"/>
                <a:lumOff val="0"/>
                <a:alphaOff val="0"/>
                <a:tint val="43000"/>
                <a:satMod val="165000"/>
              </a:schemeClr>
            </a:gs>
            <a:gs pos="55000">
              <a:schemeClr val="lt1">
                <a:hueOff val="0"/>
                <a:satOff val="0"/>
                <a:lumOff val="0"/>
                <a:alphaOff val="0"/>
                <a:tint val="83000"/>
                <a:satMod val="155000"/>
              </a:schemeClr>
            </a:gs>
            <a:gs pos="100000">
              <a:schemeClr val="lt1">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lt1">
              <a:hueOff val="0"/>
              <a:satOff val="0"/>
              <a:lumOff val="0"/>
              <a:alphaOff val="0"/>
              <a:satMod val="115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4765" tIns="24765" rIns="24765" bIns="24765" numCol="1" spcCol="1270" anchor="ctr" anchorCtr="0">
          <a:noAutofit/>
        </a:bodyPr>
        <a:lstStyle/>
        <a:p>
          <a:pPr lvl="0" algn="ctr" defTabSz="577850">
            <a:lnSpc>
              <a:spcPct val="90000"/>
            </a:lnSpc>
            <a:spcBef>
              <a:spcPct val="0"/>
            </a:spcBef>
            <a:spcAft>
              <a:spcPct val="35000"/>
            </a:spcAft>
          </a:pPr>
          <a:r>
            <a:rPr lang="en-US" sz="1300" kern="1200" dirty="0" smtClean="0"/>
            <a:t>Community Health Workers</a:t>
          </a:r>
          <a:endParaRPr lang="en-US" sz="1300" kern="1200" dirty="0"/>
        </a:p>
      </dsp:txBody>
      <dsp:txXfrm>
        <a:off x="6133517" y="2934707"/>
        <a:ext cx="1163569" cy="91941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70E78-6FEA-498B-9B06-CE4FCFF59355}">
      <dsp:nvSpPr>
        <dsp:cNvPr id="0" name=""/>
        <dsp:cNvSpPr/>
      </dsp:nvSpPr>
      <dsp:spPr>
        <a:xfrm>
          <a:off x="643069" y="886750"/>
          <a:ext cx="1345164" cy="1345164"/>
        </a:xfrm>
        <a:prstGeom prst="pieWedge">
          <a:avLst/>
        </a:prstGeom>
        <a:solidFill>
          <a:srgbClr val="8CC63F"/>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a:t>Lower Cost of Care</a:t>
          </a:r>
        </a:p>
      </dsp:txBody>
      <dsp:txXfrm>
        <a:off x="1037058" y="1280739"/>
        <a:ext cx="951175" cy="951175"/>
      </dsp:txXfrm>
    </dsp:sp>
    <dsp:sp modelId="{78F4686E-A0F8-40A9-BC39-DC25935F2856}">
      <dsp:nvSpPr>
        <dsp:cNvPr id="0" name=""/>
        <dsp:cNvSpPr/>
      </dsp:nvSpPr>
      <dsp:spPr>
        <a:xfrm rot="5400000">
          <a:off x="2050366" y="886750"/>
          <a:ext cx="1345164" cy="1345164"/>
        </a:xfrm>
        <a:prstGeom prst="pieWedge">
          <a:avLst/>
        </a:prstGeom>
        <a:solidFill>
          <a:srgbClr val="EF413D"/>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a:t>Improved Health Outcomes</a:t>
          </a:r>
        </a:p>
      </dsp:txBody>
      <dsp:txXfrm rot="-5400000">
        <a:off x="2050366" y="1280739"/>
        <a:ext cx="951175" cy="951175"/>
      </dsp:txXfrm>
    </dsp:sp>
    <dsp:sp modelId="{ADBD84A2-1632-4D7B-BDF6-6F08DC21B901}">
      <dsp:nvSpPr>
        <dsp:cNvPr id="0" name=""/>
        <dsp:cNvSpPr/>
      </dsp:nvSpPr>
      <dsp:spPr>
        <a:xfrm rot="10800000">
          <a:off x="2059607" y="2294047"/>
          <a:ext cx="1345164" cy="1345164"/>
        </a:xfrm>
        <a:prstGeom prst="pieWedge">
          <a:avLst/>
        </a:prstGeom>
        <a:solidFill>
          <a:srgbClr val="29AAE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a:t>Increased Provider Satisfaction</a:t>
          </a:r>
        </a:p>
      </dsp:txBody>
      <dsp:txXfrm rot="10800000">
        <a:off x="2059607" y="2294047"/>
        <a:ext cx="951175" cy="951175"/>
      </dsp:txXfrm>
    </dsp:sp>
    <dsp:sp modelId="{FDF7EE8A-D4D9-4949-ABCD-E5DBB304214A}">
      <dsp:nvSpPr>
        <dsp:cNvPr id="0" name=""/>
        <dsp:cNvSpPr/>
      </dsp:nvSpPr>
      <dsp:spPr>
        <a:xfrm rot="16200000">
          <a:off x="643069" y="2294047"/>
          <a:ext cx="1345164" cy="1345164"/>
        </a:xfrm>
        <a:prstGeom prst="pieWedge">
          <a:avLst/>
        </a:prstGeom>
        <a:solidFill>
          <a:srgbClr val="F7931E"/>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a:t>Better Patient Experience</a:t>
          </a:r>
        </a:p>
      </dsp:txBody>
      <dsp:txXfrm rot="5400000">
        <a:off x="1037058" y="2294047"/>
        <a:ext cx="951175" cy="951175"/>
      </dsp:txXfrm>
    </dsp:sp>
    <dsp:sp modelId="{6E8A423A-7110-4F57-A15A-0ECB5704B058}">
      <dsp:nvSpPr>
        <dsp:cNvPr id="0" name=""/>
        <dsp:cNvSpPr/>
      </dsp:nvSpPr>
      <dsp:spPr>
        <a:xfrm>
          <a:off x="1787080" y="1983385"/>
          <a:ext cx="464439" cy="403860"/>
        </a:xfrm>
        <a:prstGeom prst="circularArrow">
          <a:avLst/>
        </a:prstGeom>
        <a:solidFill>
          <a:srgbClr val="26226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C2B97D9-0802-4AC6-A1E2-6CED511E806E}">
      <dsp:nvSpPr>
        <dsp:cNvPr id="0" name=""/>
        <dsp:cNvSpPr/>
      </dsp:nvSpPr>
      <dsp:spPr>
        <a:xfrm rot="10800000">
          <a:off x="1787080" y="2138716"/>
          <a:ext cx="464439" cy="403860"/>
        </a:xfrm>
        <a:prstGeom prst="circularArrow">
          <a:avLst/>
        </a:prstGeom>
        <a:solidFill>
          <a:srgbClr val="262261"/>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67AD6A-DAC0-4659-AC2D-8860356E5BC1}" type="datetimeFigureOut">
              <a:rPr lang="en-US" smtClean="0"/>
              <a:t>5/20/2016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161FA9-CC90-47A7-A221-B3AF8F442202}" type="slidenum">
              <a:rPr lang="en-US" smtClean="0"/>
              <a:t>‹#›</a:t>
            </a:fld>
            <a:endParaRPr lang="en-US"/>
          </a:p>
        </p:txBody>
      </p:sp>
    </p:spTree>
    <p:extLst>
      <p:ext uri="{BB962C8B-B14F-4D97-AF65-F5344CB8AC3E}">
        <p14:creationId xmlns:p14="http://schemas.microsoft.com/office/powerpoint/2010/main" val="22667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2</a:t>
            </a:fld>
            <a:endParaRPr lang="en-US"/>
          </a:p>
        </p:txBody>
      </p:sp>
    </p:spTree>
    <p:extLst>
      <p:ext uri="{BB962C8B-B14F-4D97-AF65-F5344CB8AC3E}">
        <p14:creationId xmlns:p14="http://schemas.microsoft.com/office/powerpoint/2010/main" val="805649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Practices</a:t>
            </a:r>
            <a:r>
              <a:rPr lang="en-US" baseline="0" dirty="0" smtClean="0"/>
              <a:t> participating in the SHIP Model will be part of the RC at their local level. Representatives from the Medical-Health Neighborhood will be determined by each RC.</a:t>
            </a:r>
            <a:endParaRPr lang="en-US" dirty="0"/>
          </a:p>
        </p:txBody>
      </p:sp>
      <p:sp>
        <p:nvSpPr>
          <p:cNvPr id="4" name="Slide Number Placeholder 3"/>
          <p:cNvSpPr>
            <a:spLocks noGrp="1"/>
          </p:cNvSpPr>
          <p:nvPr>
            <p:ph type="sldNum" sz="quarter" idx="10"/>
          </p:nvPr>
        </p:nvSpPr>
        <p:spPr/>
        <p:txBody>
          <a:bodyPr/>
          <a:lstStyle/>
          <a:p>
            <a:fld id="{7FF49FDE-9840-437C-A9D0-6F60A7CC15A4}" type="slidenum">
              <a:rPr lang="en-US" smtClean="0"/>
              <a:t>15</a:t>
            </a:fld>
            <a:endParaRPr lang="en-US" dirty="0"/>
          </a:p>
        </p:txBody>
      </p:sp>
    </p:spTree>
    <p:extLst>
      <p:ext uri="{BB962C8B-B14F-4D97-AF65-F5344CB8AC3E}">
        <p14:creationId xmlns:p14="http://schemas.microsoft.com/office/powerpoint/2010/main" val="2174776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t>
            </a:r>
            <a:r>
              <a:rPr lang="en-US" dirty="0" smtClean="0"/>
              <a:t>relationship</a:t>
            </a:r>
            <a:r>
              <a:rPr lang="en-US" baseline="0" dirty="0" smtClean="0"/>
              <a:t> between the PCMH and the Medical-Health Neighborhood is a core component of the SHIP Model, as this relationship is fundamental to providing coordinated care that responds to individuals’ total health needs.</a:t>
            </a:r>
          </a:p>
          <a:p>
            <a:endParaRPr lang="en-US" baseline="0" dirty="0" smtClean="0"/>
          </a:p>
          <a:p>
            <a:r>
              <a:rPr lang="en-US" baseline="0" dirty="0" smtClean="0"/>
              <a:t>Transformation begins at the local level; therefore, commitment and input from those in the local Medical-Health Neighborhood is critical to establishing effective referral mechanisms, timely exchange of information, and coordination of care between the PCMH and other medical practices and community services.</a:t>
            </a:r>
          </a:p>
        </p:txBody>
      </p:sp>
      <p:sp>
        <p:nvSpPr>
          <p:cNvPr id="4" name="Slide Number Placeholder 3"/>
          <p:cNvSpPr>
            <a:spLocks noGrp="1"/>
          </p:cNvSpPr>
          <p:nvPr>
            <p:ph type="sldNum" sz="quarter" idx="10"/>
          </p:nvPr>
        </p:nvSpPr>
        <p:spPr/>
        <p:txBody>
          <a:bodyPr/>
          <a:lstStyle/>
          <a:p>
            <a:fld id="{7FF49FDE-9840-437C-A9D0-6F60A7CC15A4}" type="slidenum">
              <a:rPr lang="en-US" smtClean="0"/>
              <a:t>16</a:t>
            </a:fld>
            <a:endParaRPr lang="en-US" dirty="0"/>
          </a:p>
        </p:txBody>
      </p:sp>
    </p:spTree>
    <p:extLst>
      <p:ext uri="{BB962C8B-B14F-4D97-AF65-F5344CB8AC3E}">
        <p14:creationId xmlns:p14="http://schemas.microsoft.com/office/powerpoint/2010/main" val="1197905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Members of the Medical-Health Neighborhood are needed to participate at the regional level to collaborate on ways to improve care coordination and address the patient’s total health needs.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Members of the Medical-Health Neighborhood can best help collaborate on these items by working with Regional Health Collaboratives (RCs).</a:t>
            </a:r>
            <a:endParaRPr lang="en-US" b="0" dirty="0" smtClean="0"/>
          </a:p>
        </p:txBody>
      </p:sp>
      <p:sp>
        <p:nvSpPr>
          <p:cNvPr id="4" name="Slide Number Placeholder 3"/>
          <p:cNvSpPr>
            <a:spLocks noGrp="1"/>
          </p:cNvSpPr>
          <p:nvPr>
            <p:ph type="sldNum" sz="quarter" idx="10"/>
          </p:nvPr>
        </p:nvSpPr>
        <p:spPr/>
        <p:txBody>
          <a:bodyPr/>
          <a:lstStyle/>
          <a:p>
            <a:fld id="{7FF49FDE-9840-437C-A9D0-6F60A7CC15A4}" type="slidenum">
              <a:rPr lang="en-US" smtClean="0"/>
              <a:t>17</a:t>
            </a:fld>
            <a:endParaRPr lang="en-US" dirty="0"/>
          </a:p>
        </p:txBody>
      </p:sp>
    </p:spTree>
    <p:extLst>
      <p:ext uri="{BB962C8B-B14F-4D97-AF65-F5344CB8AC3E}">
        <p14:creationId xmlns:p14="http://schemas.microsoft.com/office/powerpoint/2010/main" val="1792434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challenges of providing care in Idaho’s current healthcare system – care that is coordinated to address your patient’s total health – are well known by all of you who work in the current system. Over the past several years many physicians and other healthcare practitioners, insurers (payers), Medicaid and Public Health, and other stakeholders have been working to create a vision and plan for transforming our system.</a:t>
            </a:r>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3</a:t>
            </a:fld>
            <a:endParaRPr lang="en-US"/>
          </a:p>
        </p:txBody>
      </p:sp>
    </p:spTree>
    <p:extLst>
      <p:ext uri="{BB962C8B-B14F-4D97-AF65-F5344CB8AC3E}">
        <p14:creationId xmlns:p14="http://schemas.microsoft.com/office/powerpoint/2010/main" val="573214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Idaho’s plan for transforming our healthcare system statewide is the “Idaho State Health Innovation Plan Model” – “Idaho SHIP Model.” Idaho’s</a:t>
            </a:r>
            <a:r>
              <a:rPr lang="en-US" dirty="0" smtClean="0"/>
              <a:t> physicians, nurse practitioners, nurses, and other healthcare practitioners, in partnership with the State’s public and private payers, IDHW and other statewide stakeholders  designed the Idaho </a:t>
            </a:r>
            <a:r>
              <a:rPr lang="en-US" baseline="0" dirty="0" smtClean="0"/>
              <a:t>SHIP Model in response to our State’s needs and challenges.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7FF49FDE-9840-437C-A9D0-6F60A7CC15A4}" type="slidenum">
              <a:rPr lang="en-US" smtClean="0"/>
              <a:t>4</a:t>
            </a:fld>
            <a:endParaRPr lang="en-US" dirty="0"/>
          </a:p>
        </p:txBody>
      </p:sp>
    </p:spTree>
    <p:extLst>
      <p:ext uri="{BB962C8B-B14F-4D97-AF65-F5344CB8AC3E}">
        <p14:creationId xmlns:p14="http://schemas.microsoft.com/office/powerpoint/2010/main" val="3228793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eaLnBrk="1" fontAlgn="auto" latinLnBrk="0" hangingPunct="1">
              <a:buClrTx/>
              <a:buSzTx/>
              <a:buFontTx/>
              <a:tabLst/>
              <a:defRPr/>
            </a:pPr>
            <a:r>
              <a:rPr lang="en-US" b="0" baseline="0" dirty="0" smtClean="0"/>
              <a:t>The IHC established seven goals to transform Idaho’s healthcare system and, in doing so, achieve the Triple Aim of  1) </a:t>
            </a:r>
            <a:r>
              <a:rPr lang="en-US" sz="1200" b="0" dirty="0" smtClean="0"/>
              <a:t>Improve health outcomes, 2) Improve quality and patient experience of care, and 3)</a:t>
            </a:r>
            <a:r>
              <a:rPr lang="en-US" sz="1200" b="0" baseline="0" dirty="0" smtClean="0"/>
              <a:t> </a:t>
            </a:r>
            <a:r>
              <a:rPr lang="en-US" sz="1200" b="0" dirty="0" smtClean="0"/>
              <a:t>Lower cost of care for Idahoans. For each of these</a:t>
            </a:r>
            <a:r>
              <a:rPr lang="en-US" sz="1200" b="0" baseline="0" dirty="0" smtClean="0"/>
              <a:t> goals, the IHC has identified implementation activities that must occur and milestones to measure our progress. </a:t>
            </a:r>
          </a:p>
          <a:p>
            <a:endParaRPr lang="en-US" b="1" baseline="0" dirty="0" smtClean="0"/>
          </a:p>
          <a:p>
            <a:r>
              <a:rPr lang="en-US" b="1" baseline="0" dirty="0" smtClean="0"/>
              <a:t>Goal 1: </a:t>
            </a:r>
            <a:r>
              <a:rPr lang="en-US" sz="1200" b="0" kern="1200" dirty="0" smtClean="0">
                <a:solidFill>
                  <a:schemeClr val="tx1"/>
                </a:solidFill>
                <a:effectLst/>
                <a:latin typeface="+mn-lt"/>
                <a:ea typeface="+mn-ea"/>
                <a:cs typeface="+mn-cs"/>
              </a:rPr>
              <a:t>Accelerate establishment of the PCMH model of care throughout the State by building 165 PCMH primary care practices (a practice is operationally defined as a clinic site).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2: </a:t>
            </a:r>
            <a:r>
              <a:rPr lang="en-US" sz="1200" b="0" kern="1200" dirty="0" smtClean="0">
                <a:solidFill>
                  <a:schemeClr val="tx1"/>
                </a:solidFill>
                <a:effectLst/>
                <a:latin typeface="+mn-lt"/>
                <a:ea typeface="+mn-ea"/>
                <a:cs typeface="+mn-cs"/>
              </a:rPr>
              <a:t>Improve care coordination by improving real-time communication between PCMHs, their patients, and other entities across the healthcare system (e.g., hospitals and specialty care) through adoption and use of EHRs and Health Information Exchange (HIE) connections among the 165 PCMHs, as well as building statewide capacity for data exchange across the system.</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3: </a:t>
            </a:r>
            <a:r>
              <a:rPr lang="en-US" sz="1200" b="0" kern="1200" dirty="0" smtClean="0">
                <a:solidFill>
                  <a:schemeClr val="tx1"/>
                </a:solidFill>
                <a:effectLst/>
                <a:latin typeface="+mn-lt"/>
                <a:ea typeface="+mn-ea"/>
                <a:cs typeface="+mn-cs"/>
              </a:rPr>
              <a:t>Establish seven RCs to support the integration of each PCMH with the broader Medical-Health Neighborhood. </a:t>
            </a:r>
            <a:r>
              <a:rPr lang="en-US" sz="1200" kern="1200" dirty="0" smtClean="0">
                <a:solidFill>
                  <a:schemeClr val="tx1"/>
                </a:solidFill>
                <a:effectLst/>
                <a:latin typeface="+mn-lt"/>
                <a:ea typeface="+mn-ea"/>
                <a:cs typeface="+mn-cs"/>
              </a:rPr>
              <a:t>At the local level, Idaho’s seven PHDs have been designated as the conveners of the RCs and will serve as the main facilitators of the regional effort to achieve Idaho’s goals of healthcare system transformation.</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4: </a:t>
            </a:r>
            <a:r>
              <a:rPr lang="en-US" sz="1200" b="0" kern="1200" dirty="0" smtClean="0">
                <a:solidFill>
                  <a:schemeClr val="tx1"/>
                </a:solidFill>
                <a:effectLst/>
                <a:latin typeface="+mn-lt"/>
                <a:ea typeface="+mn-ea"/>
                <a:cs typeface="+mn-cs"/>
              </a:rPr>
              <a:t>Improve patient access to PCMH-based care in geographically remote areas of Idaho by supporting a Virtual PCMH Model through provider incentives and training community health workers, as well as integrating Telehealth into HIT plans for these areas.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5: </a:t>
            </a:r>
            <a:r>
              <a:rPr lang="en-US" sz="1200" b="0" kern="1200" dirty="0" smtClean="0">
                <a:solidFill>
                  <a:schemeClr val="tx1"/>
                </a:solidFill>
                <a:effectLst/>
                <a:latin typeface="+mn-lt"/>
                <a:ea typeface="+mn-ea"/>
                <a:cs typeface="+mn-cs"/>
              </a:rPr>
              <a:t>Build a statewide system for collecting, analyzing, and reporting quality and outcome data at the PCMH, regional, and state levels. </a:t>
            </a:r>
            <a:r>
              <a:rPr lang="en-US" sz="1200" kern="1200" dirty="0" smtClean="0">
                <a:solidFill>
                  <a:schemeClr val="tx1"/>
                </a:solidFill>
                <a:effectLst/>
                <a:latin typeface="+mn-lt"/>
                <a:ea typeface="+mn-ea"/>
                <a:cs typeface="+mn-cs"/>
              </a:rPr>
              <a:t>Goal 5 builds on the increased clinic HIT capacity and data exchange pathways that are the outcomes of Goal 2.</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6: </a:t>
            </a:r>
            <a:r>
              <a:rPr lang="en-US" sz="1200" kern="1200" dirty="0" smtClean="0">
                <a:solidFill>
                  <a:schemeClr val="tx1"/>
                </a:solidFill>
                <a:effectLst/>
                <a:latin typeface="+mn-lt"/>
                <a:ea typeface="+mn-ea"/>
                <a:cs typeface="+mn-cs"/>
              </a:rPr>
              <a:t>Test transformation from a fee-for-service (FFS) system to one that incentivizes value, rather than volume, by aligning value-based payment mechanisms across payers.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Goal 7: </a:t>
            </a:r>
            <a:r>
              <a:rPr lang="en-US" sz="1200" b="0" kern="1200" dirty="0" smtClean="0">
                <a:solidFill>
                  <a:schemeClr val="tx1"/>
                </a:solidFill>
                <a:effectLst/>
                <a:latin typeface="+mn-lt"/>
                <a:ea typeface="+mn-ea"/>
                <a:cs typeface="+mn-cs"/>
              </a:rPr>
              <a:t>Determine the cost savings and return on investment of the model and progress toward meeting implementation goals throughout the Model Test period, as well as health outcomes predicted by the Model.</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7FF49FDE-9840-437C-A9D0-6F60A7CC15A4}" type="slidenum">
              <a:rPr lang="en-US" smtClean="0"/>
              <a:t>5</a:t>
            </a:fld>
            <a:endParaRPr lang="en-US" dirty="0"/>
          </a:p>
        </p:txBody>
      </p:sp>
    </p:spTree>
    <p:extLst>
      <p:ext uri="{BB962C8B-B14F-4D97-AF65-F5344CB8AC3E}">
        <p14:creationId xmlns:p14="http://schemas.microsoft.com/office/powerpoint/2010/main" val="44971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PCMH models are designed to produce better health outcomes, improve access to care, and reduce costs. </a:t>
            </a:r>
            <a:endParaRPr lang="en-US" dirty="0" smtClean="0">
              <a:solidFill>
                <a:srgbClr val="FF0000"/>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6</a:t>
            </a:fld>
            <a:endParaRPr lang="en-US"/>
          </a:p>
        </p:txBody>
      </p:sp>
    </p:spTree>
    <p:extLst>
      <p:ext uri="{BB962C8B-B14F-4D97-AF65-F5344CB8AC3E}">
        <p14:creationId xmlns:p14="http://schemas.microsoft.com/office/powerpoint/2010/main" val="352903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core tenet of the PCMH model is that better coordinated care will result in improved health outcomes and lower care costs. To support these outcomes, care reimbursement will shift from fee-for-service (FFS) — where care reimbursement is based on quantity — to “value-based payments.”  In general, value-based payments reimburse providers for higher quality and value-driven care.  </a:t>
            </a:r>
          </a:p>
        </p:txBody>
      </p:sp>
      <p:sp>
        <p:nvSpPr>
          <p:cNvPr id="4" name="Slide Number Placeholder 3"/>
          <p:cNvSpPr>
            <a:spLocks noGrp="1"/>
          </p:cNvSpPr>
          <p:nvPr>
            <p:ph type="sldNum" sz="quarter" idx="10"/>
          </p:nvPr>
        </p:nvSpPr>
        <p:spPr/>
        <p:txBody>
          <a:bodyPr/>
          <a:lstStyle/>
          <a:p>
            <a:fld id="{4BD858B6-A49A-4E0C-8FA2-5CEC994A3AA7}" type="slidenum">
              <a:rPr lang="en-US" smtClean="0"/>
              <a:t>7</a:t>
            </a:fld>
            <a:endParaRPr lang="en-US"/>
          </a:p>
        </p:txBody>
      </p:sp>
    </p:spTree>
    <p:extLst>
      <p:ext uri="{BB962C8B-B14F-4D97-AF65-F5344CB8AC3E}">
        <p14:creationId xmlns:p14="http://schemas.microsoft.com/office/powerpoint/2010/main" val="1062856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noted previously, the PCMH model of care is the cornerstone of the SHIP Model. The PCMH model offers benefits to both practitioners and patients.</a:t>
            </a:r>
          </a:p>
          <a:p>
            <a:endParaRPr lang="en-US" baseline="0" dirty="0" smtClean="0"/>
          </a:p>
          <a:p>
            <a:r>
              <a:rPr lang="en-US" dirty="0" smtClean="0"/>
              <a:t>A 2012 study of cost and benefits is available</a:t>
            </a:r>
            <a:r>
              <a:rPr lang="en-US" baseline="0" dirty="0" smtClean="0"/>
              <a:t> here: </a:t>
            </a:r>
            <a:r>
              <a:rPr lang="en-US" dirty="0" smtClean="0"/>
              <a:t>https://www.pcpcc.org/sites/default/files/media/benefits_of_implementing_the_primary_care_pcmh.pdf</a:t>
            </a:r>
          </a:p>
          <a:p>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8</a:t>
            </a:fld>
            <a:endParaRPr lang="en-US"/>
          </a:p>
        </p:txBody>
      </p:sp>
    </p:spTree>
    <p:extLst>
      <p:ext uri="{BB962C8B-B14F-4D97-AF65-F5344CB8AC3E}">
        <p14:creationId xmlns:p14="http://schemas.microsoft.com/office/powerpoint/2010/main" val="2972069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0" baseline="0" dirty="0" smtClean="0"/>
              <a:t>The need to transform Idaho’s healthcare delivery system is not a new idea. In fact, the work and planning to improve and transform Idaho’s healthcare system began some time ago and has been guided by Idaho’s stakeholders throughout the planning. </a:t>
            </a:r>
            <a:endParaRPr lang="en-US" b="0" dirty="0" smtClean="0"/>
          </a:p>
          <a:p>
            <a:pPr marL="0" indent="0">
              <a:buFont typeface="Arial" panose="020B0604020202020204" pitchFamily="34" charset="0"/>
              <a:buNone/>
            </a:pPr>
            <a:r>
              <a:rPr lang="en-US" b="1" dirty="0" smtClean="0"/>
              <a:t>2010</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IMHC pilot was shown to improve patient care and produce savings of $2.4 million for Idaho’s Medicaid Program each year of the project.</a:t>
            </a:r>
          </a:p>
          <a:p>
            <a:pPr marR="0" algn="l" defTabSz="914400" rtl="0" eaLnBrk="1" fontAlgn="auto" latinLnBrk="0" hangingPunct="1">
              <a:lnSpc>
                <a:spcPct val="100000"/>
              </a:lnSpc>
              <a:spcBef>
                <a:spcPts val="0"/>
              </a:spcBef>
              <a:spcAft>
                <a:spcPts val="0"/>
              </a:spcAft>
              <a:buClrTx/>
              <a:buSzTx/>
              <a:tabLst/>
              <a:defRPr/>
            </a:pPr>
            <a:r>
              <a:rPr lang="en-US" b="1" dirty="0" smtClean="0"/>
              <a:t>2013</a:t>
            </a:r>
            <a:endParaRPr lang="en-US" sz="1200" b="1" kern="1200" baseline="0" dirty="0" smtClean="0">
              <a:solidFill>
                <a:schemeClr val="tx1"/>
              </a:solidFill>
              <a:effectLst/>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In 2013, the Idaho Department of Health and Welfare (IDHW) received a federal grant from the Center of Medicare and Medicaid Innovation (CMMI) to develop a statewide plan to transform Idaho’s healthcare system.</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dirty="0" smtClean="0">
                <a:solidFill>
                  <a:schemeClr val="tx1"/>
                </a:solidFill>
                <a:effectLst/>
                <a:latin typeface="+mn-lt"/>
                <a:ea typeface="+mn-ea"/>
                <a:cs typeface="+mn-cs"/>
              </a:rPr>
              <a:t>Physicians, nurses, behavioral health specialists, and other healthcare professionals; the State’s largest health insurers (private healthcare payers); the Medicaid program; public health districts; and other stakeholders from around the State came together in 2013 to design a SHIP model that is responsive to Idaho’s needs and builds off the strengths of the State’s primary care system and the lessons learned through the IMHC pilot.</a:t>
            </a:r>
            <a:endParaRPr lang="en-US" sz="1200" kern="1200" dirty="0" smtClean="0">
              <a:solidFill>
                <a:schemeClr val="tx1"/>
              </a:solidFill>
              <a:effectLst/>
              <a:latin typeface="+mn-lt"/>
              <a:ea typeface="+mn-ea"/>
              <a:cs typeface="+mn-cs"/>
            </a:endParaRPr>
          </a:p>
          <a:p>
            <a:pPr marL="0" indent="0">
              <a:buFont typeface="Arial" panose="020B0604020202020204" pitchFamily="34" charset="0"/>
              <a:buNone/>
            </a:pPr>
            <a:r>
              <a:rPr lang="en-US" b="1" baseline="0" dirty="0" smtClean="0">
                <a:solidFill>
                  <a:schemeClr val="tx1"/>
                </a:solidFill>
              </a:rPr>
              <a:t>2014</a:t>
            </a:r>
          </a:p>
          <a:p>
            <a:pPr marL="171450" indent="-171450">
              <a:buFont typeface="Arial" panose="020B0604020202020204" pitchFamily="34" charset="0"/>
              <a:buChar char="•"/>
            </a:pPr>
            <a:r>
              <a:rPr lang="en-US" baseline="0" dirty="0" smtClean="0">
                <a:solidFill>
                  <a:schemeClr val="tx1"/>
                </a:solidFill>
              </a:rPr>
              <a:t>The</a:t>
            </a:r>
            <a:r>
              <a:rPr lang="en-US" dirty="0" smtClean="0">
                <a:solidFill>
                  <a:schemeClr val="tx1"/>
                </a:solidFill>
              </a:rPr>
              <a:t> IHC is the statewide governance body responsible for guiding and overseeing Idaho’s healthcare system transformation. The </a:t>
            </a:r>
            <a:r>
              <a:rPr lang="en-US" dirty="0" smtClean="0"/>
              <a:t> IHC meets monthly (in person and via conference call) and is comprised of physicians and other healthcare practitioners, payers, IDHW representatives and other stakeholders from around the State.</a:t>
            </a:r>
            <a:endParaRPr lang="en-US" baseline="0" dirty="0" smtClean="0">
              <a:solidFill>
                <a:schemeClr val="tx1"/>
              </a:solidFill>
            </a:endParaRPr>
          </a:p>
          <a:p>
            <a:pPr marL="171450" indent="-171450">
              <a:buFont typeface="Arial" panose="020B0604020202020204" pitchFamily="34" charset="0"/>
              <a:buChar char="•"/>
            </a:pPr>
            <a:endParaRPr lang="en-US" baseline="0" dirty="0" smtClean="0">
              <a:solidFill>
                <a:schemeClr val="tx1"/>
              </a:solidFill>
            </a:endParaRPr>
          </a:p>
          <a:p>
            <a:pPr marL="171450" indent="-171450">
              <a:buFont typeface="Arial" panose="020B0604020202020204" pitchFamily="34" charset="0"/>
              <a:buChar char="•"/>
            </a:pPr>
            <a:endParaRPr lang="en-US"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9</a:t>
            </a:fld>
            <a:endParaRPr lang="en-US"/>
          </a:p>
        </p:txBody>
      </p:sp>
    </p:spTree>
    <p:extLst>
      <p:ext uri="{BB962C8B-B14F-4D97-AF65-F5344CB8AC3E}">
        <p14:creationId xmlns:p14="http://schemas.microsoft.com/office/powerpoint/2010/main" val="962138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 2015, with</a:t>
            </a:r>
            <a:r>
              <a:rPr lang="en-US" baseline="0" dirty="0" smtClean="0"/>
              <a:t> the support of the IHC, the IDHW submitted a grant application to test the model designed in 2013.</a:t>
            </a:r>
          </a:p>
          <a:p>
            <a:pPr marL="171450" indent="-171450">
              <a:buFont typeface="Arial" panose="020B0604020202020204" pitchFamily="34" charset="0"/>
              <a:buChar char="•"/>
            </a:pPr>
            <a:r>
              <a:rPr lang="en-US" baseline="0" dirty="0" smtClean="0"/>
              <a:t>Idaho was one of 11 states awarded a grant to test the healthcare transformation designed; Idaho’s grant award was almost $40 million over the 4 year grant period.</a:t>
            </a:r>
          </a:p>
          <a:p>
            <a:pPr marL="171450" indent="-171450">
              <a:buFont typeface="Arial" panose="020B0604020202020204" pitchFamily="34" charset="0"/>
              <a:buChar char="•"/>
            </a:pPr>
            <a:r>
              <a:rPr lang="en-US" baseline="0" dirty="0" smtClean="0"/>
              <a:t>During this first year of the grant, the IHC and IDHW have been planning for the implementation of the model. An operational plan was developed that outlines the goals, activities, milestones, and timeline of SHIP model implementation for Year 1.</a:t>
            </a:r>
          </a:p>
          <a:p>
            <a:pPr marL="171450" indent="-171450">
              <a:buFont typeface="Arial" panose="020B0604020202020204" pitchFamily="34" charset="0"/>
              <a:buChar char="•"/>
            </a:pPr>
            <a:r>
              <a:rPr lang="en-US" baseline="0" dirty="0" smtClean="0"/>
              <a:t>Through an application process, 55 primary care practices were selected to participate in this first year of implementation, which began on February 1, 2016.</a:t>
            </a:r>
            <a:endParaRPr lang="en-US" dirty="0" smtClean="0"/>
          </a:p>
          <a:p>
            <a:endParaRPr lang="en-US" dirty="0"/>
          </a:p>
        </p:txBody>
      </p:sp>
      <p:sp>
        <p:nvSpPr>
          <p:cNvPr id="4" name="Slide Number Placeholder 3"/>
          <p:cNvSpPr>
            <a:spLocks noGrp="1"/>
          </p:cNvSpPr>
          <p:nvPr>
            <p:ph type="sldNum" sz="quarter" idx="10"/>
          </p:nvPr>
        </p:nvSpPr>
        <p:spPr/>
        <p:txBody>
          <a:bodyPr/>
          <a:lstStyle/>
          <a:p>
            <a:fld id="{4BD858B6-A49A-4E0C-8FA2-5CEC994A3AA7}" type="slidenum">
              <a:rPr lang="en-US" smtClean="0"/>
              <a:t>10</a:t>
            </a:fld>
            <a:endParaRPr lang="en-US"/>
          </a:p>
        </p:txBody>
      </p:sp>
    </p:spTree>
    <p:extLst>
      <p:ext uri="{BB962C8B-B14F-4D97-AF65-F5344CB8AC3E}">
        <p14:creationId xmlns:p14="http://schemas.microsoft.com/office/powerpoint/2010/main" val="259230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34CA6FC-F1D9-46EA-B267-DA3F94A12FB9}" type="datetimeFigureOut">
              <a:rPr lang="en-US" smtClean="0"/>
              <a:t>5/20/2016</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8B27C9A6-DCA3-425F-8ABC-F1EAFC2F3A6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4CA6FC-F1D9-46EA-B267-DA3F94A12FB9}" type="datetimeFigureOut">
              <a:rPr lang="en-US" smtClean="0"/>
              <a:t>5/20/2016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4CA6FC-F1D9-46EA-B267-DA3F94A12FB9}" type="datetimeFigureOut">
              <a:rPr lang="en-US" smtClean="0"/>
              <a:t>5/20/2016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terior Page - Background Option1">
    <p:bg>
      <p:bgRef idx="1001">
        <a:schemeClr val="bg1"/>
      </p:bgRef>
    </p:bg>
    <p:spTree>
      <p:nvGrpSpPr>
        <p:cNvPr id="1" name=""/>
        <p:cNvGrpSpPr/>
        <p:nvPr/>
      </p:nvGrpSpPr>
      <p:grpSpPr>
        <a:xfrm>
          <a:off x="0" y="0"/>
          <a:ext cx="0" cy="0"/>
          <a:chOff x="0" y="0"/>
          <a:chExt cx="0" cy="0"/>
        </a:xfrm>
      </p:grpSpPr>
      <p:pic>
        <p:nvPicPr>
          <p:cNvPr id="3" name="Picture 2" descr="Dollarphotoclub_69651252.jpg"/>
          <p:cNvPicPr>
            <a:picLocks noChangeAspect="1"/>
          </p:cNvPicPr>
          <p:nvPr userDrawn="1"/>
        </p:nvPicPr>
        <p:blipFill rotWithShape="1">
          <a:blip r:embed="rId2" cstate="screen">
            <a:alphaModFix amt="11000"/>
            <a:extLst>
              <a:ext uri="{BEBA8EAE-BF5A-486C-A8C5-ECC9F3942E4B}">
                <a14:imgProps xmlns:a14="http://schemas.microsoft.com/office/drawing/2010/main">
                  <a14:imgLayer r:embed="rId3">
                    <a14:imgEffect>
                      <a14:backgroundRemoval t="14932" b="100000" l="0" r="100000">
                        <a14:backgroundMark x1="40500" y1="46200" x2="40500" y2="46200"/>
                        <a14:backgroundMark x1="76033" y1="44800" x2="76033" y2="44800"/>
                        <a14:backgroundMark x1="23233" y1="48000" x2="23233" y2="48000"/>
                      </a14:backgroundRemoval>
                    </a14:imgEffect>
                  </a14:imgLayer>
                </a14:imgProps>
              </a:ext>
              <a:ext uri="{28A0092B-C50C-407E-A947-70E740481C1C}">
                <a14:useLocalDpi xmlns:a14="http://schemas.microsoft.com/office/drawing/2010/main"/>
              </a:ext>
            </a:extLst>
          </a:blip>
          <a:srcRect/>
          <a:stretch/>
        </p:blipFill>
        <p:spPr>
          <a:xfrm>
            <a:off x="0" y="2283275"/>
            <a:ext cx="9144000" cy="4574725"/>
          </a:xfrm>
          <a:prstGeom prst="rect">
            <a:avLst/>
          </a:prstGeom>
        </p:spPr>
      </p:pic>
      <p:pic>
        <p:nvPicPr>
          <p:cNvPr id="8" name="Picture 7" descr="blueSHIPlogo.pdf"/>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81034" y="327790"/>
            <a:ext cx="1205157" cy="1207453"/>
          </a:xfrm>
          <a:prstGeom prst="rect">
            <a:avLst/>
          </a:prstGeom>
        </p:spPr>
      </p:pic>
      <p:sp>
        <p:nvSpPr>
          <p:cNvPr id="10" name="Title 1"/>
          <p:cNvSpPr>
            <a:spLocks noGrp="1"/>
          </p:cNvSpPr>
          <p:nvPr>
            <p:ph type="title" hasCustomPrompt="1"/>
          </p:nvPr>
        </p:nvSpPr>
        <p:spPr>
          <a:xfrm>
            <a:off x="1825771" y="539110"/>
            <a:ext cx="6776316" cy="445078"/>
          </a:xfrm>
          <a:prstGeom prst="rect">
            <a:avLst/>
          </a:prstGeom>
        </p:spPr>
        <p:txBody>
          <a:bodyPr vert="horz"/>
          <a:lstStyle>
            <a:lvl1pPr>
              <a:defRPr sz="2800">
                <a:solidFill>
                  <a:srgbClr val="2E3085"/>
                </a:solidFill>
              </a:defRPr>
            </a:lvl1pPr>
          </a:lstStyle>
          <a:p>
            <a:r>
              <a:rPr lang="en-US" dirty="0" smtClean="0"/>
              <a:t>Click to edit Title</a:t>
            </a:r>
            <a:endParaRPr lang="en-US" dirty="0"/>
          </a:p>
        </p:txBody>
      </p:sp>
      <p:sp>
        <p:nvSpPr>
          <p:cNvPr id="11" name="Text Placeholder 5"/>
          <p:cNvSpPr>
            <a:spLocks noGrp="1"/>
          </p:cNvSpPr>
          <p:nvPr>
            <p:ph type="body" sz="quarter" idx="10" hasCustomPrompt="1"/>
          </p:nvPr>
        </p:nvSpPr>
        <p:spPr>
          <a:xfrm>
            <a:off x="1826204" y="984188"/>
            <a:ext cx="6775450" cy="434222"/>
          </a:xfrm>
          <a:prstGeom prst="rect">
            <a:avLst/>
          </a:prstGeom>
        </p:spPr>
        <p:txBody>
          <a:bodyPr vert="horz"/>
          <a:lstStyle>
            <a:lvl1pPr marL="0" indent="0" algn="ctr">
              <a:buNone/>
              <a:defRPr sz="2000" baseline="0">
                <a:solidFill>
                  <a:srgbClr val="2E3085"/>
                </a:solidFill>
              </a:defRPr>
            </a:lvl1pPr>
          </a:lstStyle>
          <a:p>
            <a:pPr lvl="0"/>
            <a:r>
              <a:rPr lang="en-US" dirty="0" smtClean="0"/>
              <a:t>Click to edit Subtitle</a:t>
            </a:r>
            <a:endParaRPr lang="en-US" dirty="0"/>
          </a:p>
        </p:txBody>
      </p:sp>
      <p:sp>
        <p:nvSpPr>
          <p:cNvPr id="5" name="Text Placeholder 4"/>
          <p:cNvSpPr>
            <a:spLocks noGrp="1"/>
          </p:cNvSpPr>
          <p:nvPr>
            <p:ph type="body" sz="quarter" idx="11"/>
          </p:nvPr>
        </p:nvSpPr>
        <p:spPr>
          <a:xfrm>
            <a:off x="1825625" y="1730375"/>
            <a:ext cx="6775450" cy="4410075"/>
          </a:xfrm>
          <a:prstGeom prst="rect">
            <a:avLst/>
          </a:prstGeom>
        </p:spPr>
        <p:txBody>
          <a:bodyPr vert="horz"/>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366629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terior SmartArt Page - Background Option1">
    <p:bg>
      <p:bgRef idx="1001">
        <a:schemeClr val="bg1"/>
      </p:bgRef>
    </p:bg>
    <p:spTree>
      <p:nvGrpSpPr>
        <p:cNvPr id="1" name=""/>
        <p:cNvGrpSpPr/>
        <p:nvPr/>
      </p:nvGrpSpPr>
      <p:grpSpPr>
        <a:xfrm>
          <a:off x="0" y="0"/>
          <a:ext cx="0" cy="0"/>
          <a:chOff x="0" y="0"/>
          <a:chExt cx="0" cy="0"/>
        </a:xfrm>
      </p:grpSpPr>
      <p:sp>
        <p:nvSpPr>
          <p:cNvPr id="5" name="SmartArt Placeholder 4"/>
          <p:cNvSpPr>
            <a:spLocks noGrp="1"/>
          </p:cNvSpPr>
          <p:nvPr>
            <p:ph type="dgm" sz="quarter" idx="13"/>
          </p:nvPr>
        </p:nvSpPr>
        <p:spPr>
          <a:xfrm>
            <a:off x="1825625" y="1730375"/>
            <a:ext cx="6775450" cy="4410075"/>
          </a:xfrm>
          <a:prstGeom prst="rect">
            <a:avLst/>
          </a:prstGeom>
        </p:spPr>
        <p:txBody>
          <a:bodyPr vert="horz"/>
          <a:lstStyle/>
          <a:p>
            <a:r>
              <a:rPr lang="en-US" smtClean="0"/>
              <a:t>Click icon to add SmartArt graphic</a:t>
            </a:r>
            <a:endParaRPr lang="en-US"/>
          </a:p>
        </p:txBody>
      </p:sp>
      <p:pic>
        <p:nvPicPr>
          <p:cNvPr id="3" name="Picture 2" descr="Dollarphotoclub_69651252.jpg"/>
          <p:cNvPicPr>
            <a:picLocks noChangeAspect="1"/>
          </p:cNvPicPr>
          <p:nvPr userDrawn="1"/>
        </p:nvPicPr>
        <p:blipFill rotWithShape="1">
          <a:blip r:embed="rId2" cstate="screen">
            <a:alphaModFix amt="11000"/>
            <a:extLst>
              <a:ext uri="{28A0092B-C50C-407E-A947-70E740481C1C}">
                <a14:useLocalDpi xmlns:a14="http://schemas.microsoft.com/office/drawing/2010/main"/>
              </a:ext>
            </a:extLst>
          </a:blip>
          <a:srcRect/>
          <a:stretch/>
        </p:blipFill>
        <p:spPr>
          <a:xfrm>
            <a:off x="0" y="2283275"/>
            <a:ext cx="9144000" cy="4574725"/>
          </a:xfrm>
          <a:prstGeom prst="rect">
            <a:avLst/>
          </a:prstGeom>
        </p:spPr>
      </p:pic>
      <p:pic>
        <p:nvPicPr>
          <p:cNvPr id="8" name="Picture 7" descr="blueSHIPlogo.pd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81034" y="327790"/>
            <a:ext cx="1205157" cy="1207453"/>
          </a:xfrm>
          <a:prstGeom prst="rect">
            <a:avLst/>
          </a:prstGeom>
        </p:spPr>
      </p:pic>
      <p:sp>
        <p:nvSpPr>
          <p:cNvPr id="10" name="Title 1"/>
          <p:cNvSpPr>
            <a:spLocks noGrp="1"/>
          </p:cNvSpPr>
          <p:nvPr>
            <p:ph type="title" hasCustomPrompt="1"/>
          </p:nvPr>
        </p:nvSpPr>
        <p:spPr>
          <a:xfrm>
            <a:off x="1825771" y="539110"/>
            <a:ext cx="6776316" cy="445078"/>
          </a:xfrm>
          <a:prstGeom prst="rect">
            <a:avLst/>
          </a:prstGeom>
        </p:spPr>
        <p:txBody>
          <a:bodyPr vert="horz"/>
          <a:lstStyle>
            <a:lvl1pPr>
              <a:defRPr sz="2800">
                <a:solidFill>
                  <a:srgbClr val="2E3085"/>
                </a:solidFill>
              </a:defRPr>
            </a:lvl1pPr>
          </a:lstStyle>
          <a:p>
            <a:r>
              <a:rPr lang="en-US" dirty="0" smtClean="0"/>
              <a:t>Click to edit Title</a:t>
            </a:r>
            <a:endParaRPr lang="en-US" dirty="0"/>
          </a:p>
        </p:txBody>
      </p:sp>
      <p:sp>
        <p:nvSpPr>
          <p:cNvPr id="11" name="Text Placeholder 5"/>
          <p:cNvSpPr>
            <a:spLocks noGrp="1"/>
          </p:cNvSpPr>
          <p:nvPr>
            <p:ph type="body" sz="quarter" idx="10" hasCustomPrompt="1"/>
          </p:nvPr>
        </p:nvSpPr>
        <p:spPr>
          <a:xfrm>
            <a:off x="1826204" y="984188"/>
            <a:ext cx="6775450" cy="434222"/>
          </a:xfrm>
          <a:prstGeom prst="rect">
            <a:avLst/>
          </a:prstGeom>
        </p:spPr>
        <p:txBody>
          <a:bodyPr vert="horz"/>
          <a:lstStyle>
            <a:lvl1pPr marL="0" indent="0" algn="ctr">
              <a:buNone/>
              <a:defRPr sz="2000" baseline="0">
                <a:solidFill>
                  <a:srgbClr val="2E3085"/>
                </a:solidFill>
              </a:defRPr>
            </a:lvl1pPr>
          </a:lstStyle>
          <a:p>
            <a:pPr lvl="0"/>
            <a:r>
              <a:rPr lang="en-US" dirty="0" smtClean="0"/>
              <a:t>Click to edit Subtitle</a:t>
            </a:r>
            <a:endParaRPr lang="en-US" dirty="0"/>
          </a:p>
        </p:txBody>
      </p:sp>
    </p:spTree>
    <p:extLst>
      <p:ext uri="{BB962C8B-B14F-4D97-AF65-F5344CB8AC3E}">
        <p14:creationId xmlns:p14="http://schemas.microsoft.com/office/powerpoint/2010/main" val="269819720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 SHIP White">
    <p:bg>
      <p:bgRef idx="1001">
        <a:schemeClr val="bg1"/>
      </p:bgRef>
    </p:bg>
    <p:spTree>
      <p:nvGrpSpPr>
        <p:cNvPr id="1" name=""/>
        <p:cNvGrpSpPr/>
        <p:nvPr/>
      </p:nvGrpSpPr>
      <p:grpSpPr>
        <a:xfrm>
          <a:off x="0" y="0"/>
          <a:ext cx="0" cy="0"/>
          <a:chOff x="0" y="0"/>
          <a:chExt cx="0" cy="0"/>
        </a:xfrm>
      </p:grpSpPr>
      <p:pic>
        <p:nvPicPr>
          <p:cNvPr id="3" name="Picture 2" descr="Dollarphotoclub_69651252.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283275"/>
            <a:ext cx="9144000" cy="4574725"/>
          </a:xfrm>
          <a:prstGeom prst="rect">
            <a:avLst/>
          </a:prstGeom>
        </p:spPr>
      </p:pic>
      <p:sp>
        <p:nvSpPr>
          <p:cNvPr id="2" name="Title 1"/>
          <p:cNvSpPr>
            <a:spLocks noGrp="1"/>
          </p:cNvSpPr>
          <p:nvPr>
            <p:ph type="title" hasCustomPrompt="1"/>
          </p:nvPr>
        </p:nvSpPr>
        <p:spPr>
          <a:xfrm>
            <a:off x="1183842" y="3595640"/>
            <a:ext cx="6776316" cy="445078"/>
          </a:xfrm>
          <a:prstGeom prst="rect">
            <a:avLst/>
          </a:prstGeom>
        </p:spPr>
        <p:txBody>
          <a:bodyPr vert="horz"/>
          <a:lstStyle>
            <a:lvl1pPr>
              <a:defRPr sz="2800">
                <a:solidFill>
                  <a:srgbClr val="2E3085"/>
                </a:solidFill>
              </a:defRPr>
            </a:lvl1pPr>
          </a:lstStyle>
          <a:p>
            <a:r>
              <a:rPr lang="en-US" dirty="0" smtClean="0"/>
              <a:t>Click to edit Title</a:t>
            </a:r>
            <a:endParaRPr lang="en-US" dirty="0"/>
          </a:p>
        </p:txBody>
      </p:sp>
      <p:sp>
        <p:nvSpPr>
          <p:cNvPr id="6" name="Text Placeholder 5"/>
          <p:cNvSpPr>
            <a:spLocks noGrp="1"/>
          </p:cNvSpPr>
          <p:nvPr>
            <p:ph type="body" sz="quarter" idx="10" hasCustomPrompt="1"/>
          </p:nvPr>
        </p:nvSpPr>
        <p:spPr>
          <a:xfrm>
            <a:off x="1184275" y="4040718"/>
            <a:ext cx="6775450" cy="434222"/>
          </a:xfrm>
          <a:prstGeom prst="rect">
            <a:avLst/>
          </a:prstGeom>
        </p:spPr>
        <p:txBody>
          <a:bodyPr vert="horz"/>
          <a:lstStyle>
            <a:lvl1pPr marL="0" indent="0" algn="ctr">
              <a:buNone/>
              <a:defRPr sz="2000" baseline="0">
                <a:solidFill>
                  <a:srgbClr val="2E3085"/>
                </a:solidFill>
              </a:defRPr>
            </a:lvl1pPr>
          </a:lstStyle>
          <a:p>
            <a:pPr lvl="0"/>
            <a:r>
              <a:rPr lang="en-US" dirty="0" smtClean="0"/>
              <a:t>Click to edit Subtitle</a:t>
            </a:r>
            <a:endParaRPr lang="en-US" dirty="0"/>
          </a:p>
        </p:txBody>
      </p:sp>
      <p:pic>
        <p:nvPicPr>
          <p:cNvPr id="8" name="Picture 7" descr="blueSHIPlogo.pd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41804" y="662752"/>
            <a:ext cx="2470986" cy="2475694"/>
          </a:xfrm>
          <a:prstGeom prst="rect">
            <a:avLst/>
          </a:prstGeom>
        </p:spPr>
      </p:pic>
    </p:spTree>
    <p:extLst>
      <p:ext uri="{BB962C8B-B14F-4D97-AF65-F5344CB8AC3E}">
        <p14:creationId xmlns:p14="http://schemas.microsoft.com/office/powerpoint/2010/main" val="3571492026"/>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nterior Table Page - Background Option2">
    <p:bg>
      <p:bgRef idx="1001">
        <a:schemeClr val="bg1"/>
      </p:bgRef>
    </p:bg>
    <p:spTree>
      <p:nvGrpSpPr>
        <p:cNvPr id="1" name=""/>
        <p:cNvGrpSpPr/>
        <p:nvPr/>
      </p:nvGrpSpPr>
      <p:grpSpPr>
        <a:xfrm>
          <a:off x="0" y="0"/>
          <a:ext cx="0" cy="0"/>
          <a:chOff x="0" y="0"/>
          <a:chExt cx="0" cy="0"/>
        </a:xfrm>
      </p:grpSpPr>
      <p:sp>
        <p:nvSpPr>
          <p:cNvPr id="4" name="Table Placeholder 3"/>
          <p:cNvSpPr>
            <a:spLocks noGrp="1"/>
          </p:cNvSpPr>
          <p:nvPr>
            <p:ph type="tbl" sz="quarter" idx="13"/>
          </p:nvPr>
        </p:nvSpPr>
        <p:spPr>
          <a:xfrm>
            <a:off x="1825625" y="1730375"/>
            <a:ext cx="6777038" cy="4410075"/>
          </a:xfrm>
          <a:prstGeom prst="rect">
            <a:avLst/>
          </a:prstGeom>
        </p:spPr>
        <p:txBody>
          <a:bodyPr vert="horz"/>
          <a:lstStyle/>
          <a:p>
            <a:r>
              <a:rPr lang="en-US" dirty="0" smtClean="0"/>
              <a:t>Click icon to add table</a:t>
            </a:r>
            <a:endParaRPr lang="en-US" dirty="0"/>
          </a:p>
        </p:txBody>
      </p:sp>
      <p:pic>
        <p:nvPicPr>
          <p:cNvPr id="8" name="Picture 7" descr="blueSHIPlogo.pd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1034" y="327790"/>
            <a:ext cx="1205157" cy="1207453"/>
          </a:xfrm>
          <a:prstGeom prst="rect">
            <a:avLst/>
          </a:prstGeom>
        </p:spPr>
      </p:pic>
      <p:pic>
        <p:nvPicPr>
          <p:cNvPr id="5" name="Picture 4" descr="shipbgv3.jpg"/>
          <p:cNvPicPr>
            <a:picLocks noChangeAspect="1"/>
          </p:cNvPicPr>
          <p:nvPr userDrawn="1"/>
        </p:nvPicPr>
        <p:blipFill rotWithShape="1">
          <a:blip r:embed="rId3" cstate="screen">
            <a:alphaModFix amt="9000"/>
            <a:extLst>
              <a:ext uri="{28A0092B-C50C-407E-A947-70E740481C1C}">
                <a14:useLocalDpi xmlns:a14="http://schemas.microsoft.com/office/drawing/2010/main"/>
              </a:ext>
            </a:extLst>
          </a:blip>
          <a:srcRect/>
          <a:stretch/>
        </p:blipFill>
        <p:spPr>
          <a:xfrm>
            <a:off x="0" y="4168879"/>
            <a:ext cx="9144000" cy="2689121"/>
          </a:xfrm>
          <a:prstGeom prst="rect">
            <a:avLst/>
          </a:prstGeom>
        </p:spPr>
      </p:pic>
      <p:sp>
        <p:nvSpPr>
          <p:cNvPr id="6" name="Title 1"/>
          <p:cNvSpPr>
            <a:spLocks noGrp="1"/>
          </p:cNvSpPr>
          <p:nvPr>
            <p:ph type="title" hasCustomPrompt="1"/>
          </p:nvPr>
        </p:nvSpPr>
        <p:spPr>
          <a:xfrm>
            <a:off x="1825771" y="539110"/>
            <a:ext cx="6776316" cy="445078"/>
          </a:xfrm>
          <a:prstGeom prst="rect">
            <a:avLst/>
          </a:prstGeom>
        </p:spPr>
        <p:txBody>
          <a:bodyPr vert="horz"/>
          <a:lstStyle>
            <a:lvl1pPr>
              <a:defRPr sz="2800">
                <a:solidFill>
                  <a:srgbClr val="2E3085"/>
                </a:solidFill>
              </a:defRPr>
            </a:lvl1pPr>
          </a:lstStyle>
          <a:p>
            <a:r>
              <a:rPr lang="en-US" dirty="0" smtClean="0"/>
              <a:t>Click to edit Title</a:t>
            </a:r>
            <a:endParaRPr lang="en-US" dirty="0"/>
          </a:p>
        </p:txBody>
      </p:sp>
      <p:sp>
        <p:nvSpPr>
          <p:cNvPr id="7" name="Text Placeholder 5"/>
          <p:cNvSpPr>
            <a:spLocks noGrp="1"/>
          </p:cNvSpPr>
          <p:nvPr>
            <p:ph type="body" sz="quarter" idx="10" hasCustomPrompt="1"/>
          </p:nvPr>
        </p:nvSpPr>
        <p:spPr>
          <a:xfrm>
            <a:off x="1826204" y="984188"/>
            <a:ext cx="6775450" cy="434222"/>
          </a:xfrm>
          <a:prstGeom prst="rect">
            <a:avLst/>
          </a:prstGeom>
        </p:spPr>
        <p:txBody>
          <a:bodyPr vert="horz"/>
          <a:lstStyle>
            <a:lvl1pPr marL="0" indent="0" algn="ctr">
              <a:buNone/>
              <a:defRPr sz="2000" baseline="0">
                <a:solidFill>
                  <a:srgbClr val="2E3085"/>
                </a:solidFill>
              </a:defRPr>
            </a:lvl1pPr>
          </a:lstStyle>
          <a:p>
            <a:pPr lvl="0"/>
            <a:r>
              <a:rPr lang="en-US" dirty="0" smtClean="0"/>
              <a:t>Click to edit Subtitle</a:t>
            </a:r>
            <a:endParaRPr lang="en-US" dirty="0"/>
          </a:p>
        </p:txBody>
      </p:sp>
    </p:spTree>
    <p:extLst>
      <p:ext uri="{BB962C8B-B14F-4D97-AF65-F5344CB8AC3E}">
        <p14:creationId xmlns:p14="http://schemas.microsoft.com/office/powerpoint/2010/main" val="248978750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34CA6FC-F1D9-46EA-B267-DA3F94A12FB9}" type="datetimeFigureOut">
              <a:rPr lang="en-US" smtClean="0"/>
              <a:t>5/20/2016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34CA6FC-F1D9-46EA-B267-DA3F94A12FB9}" type="datetimeFigureOut">
              <a:rPr lang="en-US" smtClean="0"/>
              <a:t>5/20/2016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4CA6FC-F1D9-46EA-B267-DA3F94A12FB9}" type="datetimeFigureOut">
              <a:rPr lang="en-US" smtClean="0"/>
              <a:t>5/20/2016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34CA6FC-F1D9-46EA-B267-DA3F94A12FB9}" type="datetimeFigureOut">
              <a:rPr lang="en-US" smtClean="0"/>
              <a:t>5/20/2016</a:t>
            </a:fld>
            <a:endParaRPr lang="en-US"/>
          </a:p>
        </p:txBody>
      </p:sp>
      <p:sp>
        <p:nvSpPr>
          <p:cNvPr id="27" name="Slide Number Placeholder 26"/>
          <p:cNvSpPr>
            <a:spLocks noGrp="1"/>
          </p:cNvSpPr>
          <p:nvPr>
            <p:ph type="sldNum" sz="quarter" idx="11"/>
          </p:nvPr>
        </p:nvSpPr>
        <p:spPr/>
        <p:txBody>
          <a:bodyPr rtlCol="0"/>
          <a:lstStyle/>
          <a:p>
            <a:fld id="{8B27C9A6-DCA3-425F-8ABC-F1EAFC2F3A61}"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34CA6FC-F1D9-46EA-B267-DA3F94A12FB9}" type="datetimeFigureOut">
              <a:rPr lang="en-US" smtClean="0"/>
              <a:t>5/20/2016</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8B27C9A6-DCA3-425F-8ABC-F1EAFC2F3A6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4CA6FC-F1D9-46EA-B267-DA3F94A12FB9}" type="datetimeFigureOut">
              <a:rPr lang="en-US" smtClean="0"/>
              <a:t>5/20/2016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34CA6FC-F1D9-46EA-B267-DA3F94A12FB9}" type="datetimeFigureOut">
              <a:rPr lang="en-US" smtClean="0"/>
              <a:t>5/20/2016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34CA6FC-F1D9-46EA-B267-DA3F94A12FB9}" type="datetimeFigureOut">
              <a:rPr lang="en-US" smtClean="0"/>
              <a:t>5/20/2016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27C9A6-DCA3-425F-8ABC-F1EAFC2F3A6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34CA6FC-F1D9-46EA-B267-DA3F94A12FB9}" type="datetimeFigureOut">
              <a:rPr lang="en-US" smtClean="0"/>
              <a:t>5/20/2016</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8B27C9A6-DCA3-425F-8ABC-F1EAFC2F3A6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1.xml"/><Relationship Id="rId11" Type="http://schemas.openxmlformats.org/officeDocument/2006/relationships/image" Target="../media/image8.jpeg"/><Relationship Id="rId5" Type="http://schemas.openxmlformats.org/officeDocument/2006/relationships/diagramQuickStyle" Target="../diagrams/quickStyle1.xml"/><Relationship Id="rId10" Type="http://schemas.openxmlformats.org/officeDocument/2006/relationships/image" Target="../media/image7.jpeg"/><Relationship Id="rId4" Type="http://schemas.openxmlformats.org/officeDocument/2006/relationships/diagramLayout" Target="../diagrams/layout1.xml"/><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Statewide Healthcare Innovation Plan (SHIP) </a:t>
            </a:r>
            <a:endParaRPr lang="en-US" b="1" dirty="0"/>
          </a:p>
        </p:txBody>
      </p:sp>
    </p:spTree>
    <p:extLst>
      <p:ext uri="{BB962C8B-B14F-4D97-AF65-F5344CB8AC3E}">
        <p14:creationId xmlns:p14="http://schemas.microsoft.com/office/powerpoint/2010/main" val="16876841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Healthcare Transformation in Idaho</a:t>
            </a:r>
            <a:endParaRPr lang="en-US" dirty="0"/>
          </a:p>
        </p:txBody>
      </p:sp>
      <p:sp>
        <p:nvSpPr>
          <p:cNvPr id="3" name="Text Placeholder 2"/>
          <p:cNvSpPr>
            <a:spLocks noGrp="1"/>
          </p:cNvSpPr>
          <p:nvPr>
            <p:ph type="body" sz="quarter" idx="10"/>
          </p:nvPr>
        </p:nvSpPr>
        <p:spPr/>
        <p:txBody>
          <a:bodyPr/>
          <a:lstStyle/>
          <a:p>
            <a:r>
              <a:rPr lang="en-US" dirty="0"/>
              <a:t>SHIP Background—Implementation Timeline</a:t>
            </a:r>
          </a:p>
        </p:txBody>
      </p:sp>
      <p:graphicFrame>
        <p:nvGraphicFramePr>
          <p:cNvPr id="5" name="SmartArt Placeholder 5"/>
          <p:cNvGraphicFramePr>
            <a:graphicFrameLocks/>
          </p:cNvGraphicFramePr>
          <p:nvPr>
            <p:extLst>
              <p:ext uri="{D42A27DB-BD31-4B8C-83A1-F6EECF244321}">
                <p14:modId xmlns:p14="http://schemas.microsoft.com/office/powerpoint/2010/main" val="2485504341"/>
              </p:ext>
            </p:extLst>
          </p:nvPr>
        </p:nvGraphicFramePr>
        <p:xfrm>
          <a:off x="457200" y="1784350"/>
          <a:ext cx="8458199" cy="4540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9911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Healthcare Transformation in Idaho</a:t>
            </a:r>
            <a:endParaRPr lang="en-US" b="1" dirty="0"/>
          </a:p>
        </p:txBody>
      </p:sp>
      <p:sp>
        <p:nvSpPr>
          <p:cNvPr id="3" name="Text Placeholder 2"/>
          <p:cNvSpPr>
            <a:spLocks noGrp="1"/>
          </p:cNvSpPr>
          <p:nvPr>
            <p:ph type="body" sz="quarter" idx="10"/>
          </p:nvPr>
        </p:nvSpPr>
        <p:spPr/>
        <p:txBody>
          <a:bodyPr/>
          <a:lstStyle/>
          <a:p>
            <a:r>
              <a:rPr lang="en-US" dirty="0" smtClean="0"/>
              <a:t>Impact on Idaho’s Finances</a:t>
            </a:r>
            <a:endParaRPr lang="en-US" dirty="0"/>
          </a:p>
        </p:txBody>
      </p:sp>
      <p:sp>
        <p:nvSpPr>
          <p:cNvPr id="4" name="Text Placeholder 3"/>
          <p:cNvSpPr>
            <a:spLocks noGrp="1"/>
          </p:cNvSpPr>
          <p:nvPr>
            <p:ph type="body" sz="quarter" idx="11"/>
          </p:nvPr>
        </p:nvSpPr>
        <p:spPr>
          <a:xfrm>
            <a:off x="685800" y="1730375"/>
            <a:ext cx="7915275" cy="4410075"/>
          </a:xfrm>
        </p:spPr>
        <p:txBody>
          <a:bodyPr/>
          <a:lstStyle/>
          <a:p>
            <a:pPr marL="0" lvl="0" indent="0">
              <a:buNone/>
            </a:pPr>
            <a:r>
              <a:rPr lang="en-US" sz="2400" dirty="0"/>
              <a:t>Idaho anticipates that implementing a similar PCMH model of care through this SHIP Model implementation </a:t>
            </a:r>
            <a:r>
              <a:rPr lang="en-US" sz="2400" dirty="0" smtClean="0"/>
              <a:t>will save </a:t>
            </a:r>
            <a:r>
              <a:rPr lang="en-US" sz="2400" dirty="0"/>
              <a:t>Idaho’s healthcare system, including both public and private payers, up to </a:t>
            </a:r>
            <a:r>
              <a:rPr lang="en-US" sz="2400" b="1" dirty="0"/>
              <a:t>$89 million over three </a:t>
            </a:r>
            <a:r>
              <a:rPr lang="en-US" sz="2400" b="1" dirty="0" smtClean="0"/>
              <a:t>years</a:t>
            </a:r>
            <a:r>
              <a:rPr lang="en-US" sz="2400" dirty="0" smtClean="0"/>
              <a:t>.</a:t>
            </a:r>
          </a:p>
          <a:p>
            <a:pPr marL="0" lvl="0" indent="0">
              <a:buNone/>
            </a:pPr>
            <a:endParaRPr lang="en-US" sz="2400" dirty="0" smtClean="0"/>
          </a:p>
          <a:p>
            <a:pPr marL="0" indent="0">
              <a:buNone/>
            </a:pPr>
            <a:r>
              <a:rPr lang="en-US" sz="2400" dirty="0" smtClean="0"/>
              <a:t>This </a:t>
            </a:r>
            <a:r>
              <a:rPr lang="en-US" sz="2400" dirty="0"/>
              <a:t>will be achieved by reducing high-cost services, such as inappropriate emergency department use and avoidable hospital admissions, and providing better coordinated care to Idaho’s population through PCMHs.</a:t>
            </a:r>
          </a:p>
          <a:p>
            <a:pPr marL="0" indent="0">
              <a:buNone/>
            </a:pPr>
            <a:endParaRPr lang="en-US" dirty="0" smtClean="0"/>
          </a:p>
        </p:txBody>
      </p:sp>
    </p:spTree>
    <p:extLst>
      <p:ext uri="{BB962C8B-B14F-4D97-AF65-F5344CB8AC3E}">
        <p14:creationId xmlns:p14="http://schemas.microsoft.com/office/powerpoint/2010/main" val="3487383446"/>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t>State of the PCMH </a:t>
            </a:r>
          </a:p>
        </p:txBody>
      </p:sp>
      <p:sp>
        <p:nvSpPr>
          <p:cNvPr id="4" name="Text Placeholder 3"/>
          <p:cNvSpPr>
            <a:spLocks noGrp="1"/>
          </p:cNvSpPr>
          <p:nvPr>
            <p:ph type="body" sz="quarter" idx="11"/>
          </p:nvPr>
        </p:nvSpPr>
        <p:spPr>
          <a:xfrm>
            <a:off x="3523036" y="1730375"/>
            <a:ext cx="5078040" cy="4410075"/>
          </a:xfrm>
        </p:spPr>
        <p:txBody>
          <a:bodyPr/>
          <a:lstStyle/>
          <a:p>
            <a:pPr marL="0" indent="0">
              <a:buNone/>
            </a:pPr>
            <a:r>
              <a:rPr lang="en-US" sz="3600" dirty="0" smtClean="0"/>
              <a:t>In Year 1, 55 clinics have been selected to participate in the SHIP PCMH transformation process.</a:t>
            </a:r>
            <a:endParaRPr lang="en-US" dirty="0"/>
          </a:p>
        </p:txBody>
      </p:sp>
      <p:grpSp>
        <p:nvGrpSpPr>
          <p:cNvPr id="3" name="Group 2"/>
          <p:cNvGrpSpPr/>
          <p:nvPr/>
        </p:nvGrpSpPr>
        <p:grpSpPr>
          <a:xfrm>
            <a:off x="1086440" y="1524000"/>
            <a:ext cx="3543546" cy="4996403"/>
            <a:chOff x="723654" y="2031676"/>
            <a:chExt cx="2962380" cy="4233814"/>
          </a:xfrm>
        </p:grpSpPr>
        <p:pic>
          <p:nvPicPr>
            <p:cNvPr id="6" name="Picture 5" descr="Idaho-State-Blank.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48089" y="2119189"/>
              <a:ext cx="2892034" cy="4133276"/>
            </a:xfrm>
            <a:prstGeom prst="rect">
              <a:avLst/>
            </a:prstGeom>
          </p:spPr>
        </p:pic>
        <p:pic>
          <p:nvPicPr>
            <p:cNvPr id="7" name="Picture 6" descr="Idaho-State-Regions1.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50472" y="2122575"/>
              <a:ext cx="2867548" cy="4098282"/>
            </a:xfrm>
            <a:prstGeom prst="rect">
              <a:avLst/>
            </a:prstGeom>
          </p:spPr>
        </p:pic>
        <p:pic>
          <p:nvPicPr>
            <p:cNvPr id="8" name="Picture 7" descr="Idaho-State-Regions2.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50713" y="2111881"/>
              <a:ext cx="2902168" cy="4147761"/>
            </a:xfrm>
            <a:prstGeom prst="rect">
              <a:avLst/>
            </a:prstGeom>
          </p:spPr>
        </p:pic>
        <p:pic>
          <p:nvPicPr>
            <p:cNvPr id="9" name="Picture 8" descr="Idaho-State-Regions3.pn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44395" y="2134447"/>
              <a:ext cx="2879105" cy="4114800"/>
            </a:xfrm>
            <a:prstGeom prst="rect">
              <a:avLst/>
            </a:prstGeom>
          </p:spPr>
        </p:pic>
        <p:pic>
          <p:nvPicPr>
            <p:cNvPr id="10" name="Picture 9" descr="Idaho-State-Regions4.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50091" y="2138777"/>
              <a:ext cx="2869621" cy="4101244"/>
            </a:xfrm>
            <a:prstGeom prst="rect">
              <a:avLst/>
            </a:prstGeom>
          </p:spPr>
        </p:pic>
        <p:pic>
          <p:nvPicPr>
            <p:cNvPr id="11" name="Picture 10" descr="Idaho-State-Regions5.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23654" y="2031676"/>
              <a:ext cx="2962380" cy="4233814"/>
            </a:xfrm>
            <a:prstGeom prst="rect">
              <a:avLst/>
            </a:prstGeom>
          </p:spPr>
        </p:pic>
        <p:pic>
          <p:nvPicPr>
            <p:cNvPr id="12" name="Picture 11" descr="Idaho-State-Regions6.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65216" y="2140625"/>
              <a:ext cx="2874779" cy="4108615"/>
            </a:xfrm>
            <a:prstGeom prst="rect">
              <a:avLst/>
            </a:prstGeom>
          </p:spPr>
        </p:pic>
        <p:pic>
          <p:nvPicPr>
            <p:cNvPr id="13" name="Picture 12" descr="Idaho-State-Regions7.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44242" y="2133600"/>
              <a:ext cx="2890697" cy="4131367"/>
            </a:xfrm>
            <a:prstGeom prst="rect">
              <a:avLst/>
            </a:prstGeom>
          </p:spPr>
        </p:pic>
      </p:grpSp>
      <p:pic>
        <p:nvPicPr>
          <p:cNvPr id="15" name="Picture 14"/>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143000" y="1652495"/>
            <a:ext cx="3352800" cy="4900705"/>
          </a:xfrm>
          <a:prstGeom prst="rect">
            <a:avLst/>
          </a:prstGeom>
        </p:spPr>
      </p:pic>
      <p:sp>
        <p:nvSpPr>
          <p:cNvPr id="16" name="Text Placeholder 3"/>
          <p:cNvSpPr>
            <a:spLocks noGrp="1"/>
          </p:cNvSpPr>
          <p:nvPr>
            <p:ph type="body" sz="quarter" idx="11"/>
          </p:nvPr>
        </p:nvSpPr>
        <p:spPr>
          <a:xfrm>
            <a:off x="5029200" y="4022201"/>
            <a:ext cx="3886200" cy="2073799"/>
          </a:xfrm>
        </p:spPr>
        <p:txBody>
          <a:bodyPr>
            <a:normAutofit fontScale="92500" lnSpcReduction="20000"/>
          </a:bodyPr>
          <a:lstStyle/>
          <a:p>
            <a:pPr marL="0" indent="0">
              <a:buNone/>
            </a:pPr>
            <a:endParaRPr lang="en-US" sz="2400" dirty="0" smtClean="0">
              <a:solidFill>
                <a:srgbClr val="353B90"/>
              </a:solidFill>
            </a:endParaRPr>
          </a:p>
          <a:p>
            <a:pPr marL="0" indent="0">
              <a:buNone/>
            </a:pPr>
            <a:endParaRPr lang="en-US" sz="2400" dirty="0">
              <a:solidFill>
                <a:srgbClr val="353B90"/>
              </a:solidFill>
            </a:endParaRPr>
          </a:p>
          <a:p>
            <a:pPr marL="0" indent="0">
              <a:buNone/>
            </a:pPr>
            <a:r>
              <a:rPr lang="en-US" sz="2400" dirty="0" smtClean="0">
                <a:solidFill>
                  <a:srgbClr val="353B90"/>
                </a:solidFill>
              </a:rPr>
              <a:t>The Complete list can be found at:</a:t>
            </a:r>
          </a:p>
          <a:p>
            <a:pPr marL="0" indent="0">
              <a:buNone/>
            </a:pPr>
            <a:r>
              <a:rPr lang="en-US" sz="3200" u="sng" dirty="0" smtClean="0">
                <a:solidFill>
                  <a:srgbClr val="353B90"/>
                </a:solidFill>
              </a:rPr>
              <a:t>SHIP.idaho.gov/PCMH</a:t>
            </a:r>
            <a:endParaRPr lang="en-US" u="sng" dirty="0">
              <a:solidFill>
                <a:srgbClr val="353B90"/>
              </a:solidFill>
            </a:endParaRPr>
          </a:p>
        </p:txBody>
      </p:sp>
    </p:spTree>
    <p:extLst>
      <p:ext uri="{BB962C8B-B14F-4D97-AF65-F5344CB8AC3E}">
        <p14:creationId xmlns:p14="http://schemas.microsoft.com/office/powerpoint/2010/main" val="29750892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maps.googleapis.com/maps/api/js/StaticMapService.GetMapImage?1m2&amp;1i24599&amp;2i47561&amp;2e2&amp;3u9&amp;4m2&amp;1u640&amp;2u480&amp;5m5&amp;1e4&amp;5sen&amp;6sus&amp;10b1&amp;12b1&amp;token=81033"/>
          <p:cNvPicPr/>
          <p:nvPr/>
        </p:nvPicPr>
        <p:blipFill>
          <a:blip r:embed="rId2">
            <a:extLst>
              <a:ext uri="{28A0092B-C50C-407E-A947-70E740481C1C}">
                <a14:useLocalDpi xmlns:a14="http://schemas.microsoft.com/office/drawing/2010/main" val="0"/>
              </a:ext>
            </a:extLst>
          </a:blip>
          <a:srcRect/>
          <a:stretch>
            <a:fillRect/>
          </a:stretch>
        </p:blipFill>
        <p:spPr bwMode="auto">
          <a:xfrm>
            <a:off x="640222" y="734226"/>
            <a:ext cx="7772400" cy="5829300"/>
          </a:xfrm>
          <a:prstGeom prst="rect">
            <a:avLst/>
          </a:prstGeom>
          <a:noFill/>
          <a:ln>
            <a:noFill/>
          </a:ln>
        </p:spPr>
      </p:pic>
      <p:sp>
        <p:nvSpPr>
          <p:cNvPr id="6" name="5-Point Star 5"/>
          <p:cNvSpPr/>
          <p:nvPr/>
        </p:nvSpPr>
        <p:spPr>
          <a:xfrm>
            <a:off x="6417179" y="3422591"/>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6417179" y="4191000"/>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3886200" y="1981200"/>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3429000" y="2819400"/>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2057400" y="4800600"/>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2448370" y="5070504"/>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5-Point Star 11"/>
          <p:cNvSpPr/>
          <p:nvPr/>
        </p:nvSpPr>
        <p:spPr>
          <a:xfrm>
            <a:off x="2590800" y="5158811"/>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5-Point Star 12"/>
          <p:cNvSpPr/>
          <p:nvPr/>
        </p:nvSpPr>
        <p:spPr>
          <a:xfrm>
            <a:off x="3573566" y="2875482"/>
            <a:ext cx="152400" cy="152400"/>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047858" y="1564117"/>
            <a:ext cx="2076628" cy="430887"/>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Upper Valley Community Health Services (Grand Peaks)</a:t>
            </a:r>
            <a:endParaRPr lang="en-US" sz="1100" dirty="0"/>
          </a:p>
        </p:txBody>
      </p:sp>
      <p:sp>
        <p:nvSpPr>
          <p:cNvPr id="17" name="TextBox 16"/>
          <p:cNvSpPr txBox="1"/>
          <p:nvPr/>
        </p:nvSpPr>
        <p:spPr>
          <a:xfrm>
            <a:off x="3758725" y="2967491"/>
            <a:ext cx="2076628" cy="430887"/>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Madison Memorial Rexburg Medical Clinic</a:t>
            </a:r>
            <a:endParaRPr lang="en-US" sz="1100" dirty="0"/>
          </a:p>
        </p:txBody>
      </p:sp>
      <p:sp>
        <p:nvSpPr>
          <p:cNvPr id="18" name="TextBox 17"/>
          <p:cNvSpPr txBox="1"/>
          <p:nvPr/>
        </p:nvSpPr>
        <p:spPr>
          <a:xfrm>
            <a:off x="1360206" y="2550278"/>
            <a:ext cx="2076628" cy="261610"/>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Complete Family Care</a:t>
            </a:r>
            <a:endParaRPr lang="en-US" sz="1100" dirty="0"/>
          </a:p>
        </p:txBody>
      </p:sp>
      <p:sp>
        <p:nvSpPr>
          <p:cNvPr id="19" name="TextBox 18"/>
          <p:cNvSpPr txBox="1"/>
          <p:nvPr/>
        </p:nvSpPr>
        <p:spPr>
          <a:xfrm>
            <a:off x="6569579" y="3122509"/>
            <a:ext cx="2076628" cy="261610"/>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err="1" smtClean="0"/>
              <a:t>Driggs</a:t>
            </a:r>
            <a:r>
              <a:rPr lang="en-US" sz="1100" dirty="0" smtClean="0"/>
              <a:t> Health Clinic</a:t>
            </a:r>
            <a:endParaRPr lang="en-US" sz="1100" dirty="0"/>
          </a:p>
        </p:txBody>
      </p:sp>
      <p:sp>
        <p:nvSpPr>
          <p:cNvPr id="20" name="TextBox 19"/>
          <p:cNvSpPr txBox="1"/>
          <p:nvPr/>
        </p:nvSpPr>
        <p:spPr>
          <a:xfrm>
            <a:off x="6569579" y="3896177"/>
            <a:ext cx="2076628" cy="261610"/>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Victor Health Clinic</a:t>
            </a:r>
            <a:endParaRPr lang="en-US" sz="1100" dirty="0"/>
          </a:p>
        </p:txBody>
      </p:sp>
      <p:sp>
        <p:nvSpPr>
          <p:cNvPr id="21" name="TextBox 20"/>
          <p:cNvSpPr txBox="1"/>
          <p:nvPr/>
        </p:nvSpPr>
        <p:spPr>
          <a:xfrm>
            <a:off x="2191284" y="4524710"/>
            <a:ext cx="2076628" cy="261610"/>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err="1" smtClean="0"/>
              <a:t>Tueller</a:t>
            </a:r>
            <a:r>
              <a:rPr lang="en-US" sz="1100" dirty="0" smtClean="0"/>
              <a:t> Counseling Services</a:t>
            </a:r>
            <a:endParaRPr lang="en-US" sz="1100" dirty="0"/>
          </a:p>
        </p:txBody>
      </p:sp>
      <p:sp>
        <p:nvSpPr>
          <p:cNvPr id="22" name="TextBox 21"/>
          <p:cNvSpPr txBox="1"/>
          <p:nvPr/>
        </p:nvSpPr>
        <p:spPr>
          <a:xfrm>
            <a:off x="2775959" y="5299378"/>
            <a:ext cx="2076628" cy="430887"/>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Rocky Mountain Diabetes and Osteoporosis Center</a:t>
            </a:r>
            <a:endParaRPr lang="en-US" sz="1100" dirty="0"/>
          </a:p>
        </p:txBody>
      </p:sp>
      <p:sp>
        <p:nvSpPr>
          <p:cNvPr id="23" name="TextBox 22"/>
          <p:cNvSpPr txBox="1"/>
          <p:nvPr/>
        </p:nvSpPr>
        <p:spPr>
          <a:xfrm>
            <a:off x="346817" y="5158811"/>
            <a:ext cx="2076628" cy="261610"/>
          </a:xfrm>
          <a:prstGeom prst="rect">
            <a:avLst/>
          </a:prstGeom>
          <a:ln w="38100"/>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100" dirty="0" smtClean="0"/>
              <a:t>Family First Medical Center</a:t>
            </a:r>
            <a:endParaRPr lang="en-US" sz="1100" dirty="0"/>
          </a:p>
        </p:txBody>
      </p:sp>
      <p:sp>
        <p:nvSpPr>
          <p:cNvPr id="24" name="TextBox 23"/>
          <p:cNvSpPr txBox="1"/>
          <p:nvPr/>
        </p:nvSpPr>
        <p:spPr>
          <a:xfrm>
            <a:off x="1219200" y="209371"/>
            <a:ext cx="6716994" cy="769441"/>
          </a:xfrm>
          <a:prstGeom prst="rect">
            <a:avLst/>
          </a:prstGeom>
          <a:noFill/>
        </p:spPr>
        <p:txBody>
          <a:bodyPr wrap="square" rtlCol="0">
            <a:spAutoFit/>
          </a:bodyPr>
          <a:lstStyle/>
          <a:p>
            <a:pPr algn="ctr"/>
            <a:r>
              <a:rPr lang="en-US" sz="4400" u="sng" cap="small" dirty="0" smtClean="0">
                <a:solidFill>
                  <a:schemeClr val="tx1">
                    <a:lumMod val="95000"/>
                    <a:lumOff val="5000"/>
                  </a:schemeClr>
                </a:solidFill>
              </a:rPr>
              <a:t>Cohort 1 Clinics</a:t>
            </a:r>
            <a:endParaRPr lang="en-US" sz="4400" u="sng" cap="small" dirty="0">
              <a:solidFill>
                <a:schemeClr val="tx1">
                  <a:lumMod val="95000"/>
                  <a:lumOff val="5000"/>
                </a:schemeClr>
              </a:solidFill>
            </a:endParaRPr>
          </a:p>
        </p:txBody>
      </p:sp>
    </p:spTree>
    <p:extLst>
      <p:ext uri="{BB962C8B-B14F-4D97-AF65-F5344CB8AC3E}">
        <p14:creationId xmlns:p14="http://schemas.microsoft.com/office/powerpoint/2010/main" val="188159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55" presetClass="entr" presetSubtype="0" fill="hold" grpId="0" nodeType="withEffect">
                                  <p:stCondLst>
                                    <p:cond delay="30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strVal val="#ppt_w*0.70"/>
                                          </p:val>
                                        </p:tav>
                                        <p:tav tm="100000">
                                          <p:val>
                                            <p:strVal val="#ppt_w"/>
                                          </p:val>
                                        </p:tav>
                                      </p:tavLst>
                                    </p:anim>
                                    <p:anim calcmode="lin" valueType="num">
                                      <p:cBhvr>
                                        <p:cTn id="24" dur="1000" fill="hold"/>
                                        <p:tgtEl>
                                          <p:spTgt spid="16"/>
                                        </p:tgtEl>
                                        <p:attrNameLst>
                                          <p:attrName>ppt_h</p:attrName>
                                        </p:attrNameLst>
                                      </p:cBhvr>
                                      <p:tavLst>
                                        <p:tav tm="0">
                                          <p:val>
                                            <p:strVal val="#ppt_h"/>
                                          </p:val>
                                        </p:tav>
                                        <p:tav tm="100000">
                                          <p:val>
                                            <p:strVal val="#ppt_h"/>
                                          </p:val>
                                        </p:tav>
                                      </p:tavLst>
                                    </p:anim>
                                    <p:animEffect transition="in" filter="fade">
                                      <p:cBhvr>
                                        <p:cTn id="25" dur="1000"/>
                                        <p:tgtEl>
                                          <p:spTgt spid="16"/>
                                        </p:tgtEl>
                                      </p:cBhvr>
                                    </p:animEffect>
                                  </p:childTnLst>
                                </p:cTn>
                              </p:par>
                            </p:childTnLst>
                          </p:cTn>
                        </p:par>
                        <p:par>
                          <p:cTn id="26" fill="hold">
                            <p:stCondLst>
                              <p:cond delay="4000"/>
                            </p:stCondLst>
                            <p:childTnLst>
                              <p:par>
                                <p:cTn id="27" presetID="55" presetClass="entr" presetSubtype="0" fill="hold" grpId="0" nodeType="afterEffect">
                                  <p:stCondLst>
                                    <p:cond delay="30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strVal val="#ppt_w*0.70"/>
                                          </p:val>
                                        </p:tav>
                                        <p:tav tm="100000">
                                          <p:val>
                                            <p:strVal val="#ppt_w"/>
                                          </p:val>
                                        </p:tav>
                                      </p:tavLst>
                                    </p:anim>
                                    <p:anim calcmode="lin" valueType="num">
                                      <p:cBhvr>
                                        <p:cTn id="30" dur="1000" fill="hold"/>
                                        <p:tgtEl>
                                          <p:spTgt spid="18"/>
                                        </p:tgtEl>
                                        <p:attrNameLst>
                                          <p:attrName>ppt_h</p:attrName>
                                        </p:attrNameLst>
                                      </p:cBhvr>
                                      <p:tavLst>
                                        <p:tav tm="0">
                                          <p:val>
                                            <p:strVal val="#ppt_h"/>
                                          </p:val>
                                        </p:tav>
                                        <p:tav tm="100000">
                                          <p:val>
                                            <p:strVal val="#ppt_h"/>
                                          </p:val>
                                        </p:tav>
                                      </p:tavLst>
                                    </p:anim>
                                    <p:animEffect transition="in" filter="fade">
                                      <p:cBhvr>
                                        <p:cTn id="31" dur="1000"/>
                                        <p:tgtEl>
                                          <p:spTgt spid="18"/>
                                        </p:tgtEl>
                                      </p:cBhvr>
                                    </p:animEffect>
                                  </p:childTnLst>
                                </p:cTn>
                              </p:par>
                            </p:childTnLst>
                          </p:cTn>
                        </p:par>
                        <p:par>
                          <p:cTn id="32" fill="hold">
                            <p:stCondLst>
                              <p:cond delay="8000"/>
                            </p:stCondLst>
                            <p:childTnLst>
                              <p:par>
                                <p:cTn id="33" presetID="55" presetClass="entr" presetSubtype="0" fill="hold" grpId="0" nodeType="afterEffect">
                                  <p:stCondLst>
                                    <p:cond delay="30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000" fill="hold"/>
                                        <p:tgtEl>
                                          <p:spTgt spid="17"/>
                                        </p:tgtEl>
                                        <p:attrNameLst>
                                          <p:attrName>ppt_w</p:attrName>
                                        </p:attrNameLst>
                                      </p:cBhvr>
                                      <p:tavLst>
                                        <p:tav tm="0">
                                          <p:val>
                                            <p:strVal val="#ppt_w*0.70"/>
                                          </p:val>
                                        </p:tav>
                                        <p:tav tm="100000">
                                          <p:val>
                                            <p:strVal val="#ppt_w"/>
                                          </p:val>
                                        </p:tav>
                                      </p:tavLst>
                                    </p:anim>
                                    <p:anim calcmode="lin" valueType="num">
                                      <p:cBhvr>
                                        <p:cTn id="36" dur="1000" fill="hold"/>
                                        <p:tgtEl>
                                          <p:spTgt spid="17"/>
                                        </p:tgtEl>
                                        <p:attrNameLst>
                                          <p:attrName>ppt_h</p:attrName>
                                        </p:attrNameLst>
                                      </p:cBhvr>
                                      <p:tavLst>
                                        <p:tav tm="0">
                                          <p:val>
                                            <p:strVal val="#ppt_h"/>
                                          </p:val>
                                        </p:tav>
                                        <p:tav tm="100000">
                                          <p:val>
                                            <p:strVal val="#ppt_h"/>
                                          </p:val>
                                        </p:tav>
                                      </p:tavLst>
                                    </p:anim>
                                    <p:animEffect transition="in" filter="fade">
                                      <p:cBhvr>
                                        <p:cTn id="37" dur="1000"/>
                                        <p:tgtEl>
                                          <p:spTgt spid="17"/>
                                        </p:tgtEl>
                                      </p:cBhvr>
                                    </p:animEffect>
                                  </p:childTnLst>
                                </p:cTn>
                              </p:par>
                            </p:childTnLst>
                          </p:cTn>
                        </p:par>
                        <p:par>
                          <p:cTn id="38" fill="hold">
                            <p:stCondLst>
                              <p:cond delay="12000"/>
                            </p:stCondLst>
                            <p:childTnLst>
                              <p:par>
                                <p:cTn id="39" presetID="55" presetClass="entr" presetSubtype="0" fill="hold" grpId="0" nodeType="afterEffect">
                                  <p:stCondLst>
                                    <p:cond delay="30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childTnLst>
                          </p:cTn>
                        </p:par>
                        <p:par>
                          <p:cTn id="44" fill="hold">
                            <p:stCondLst>
                              <p:cond delay="16000"/>
                            </p:stCondLst>
                            <p:childTnLst>
                              <p:par>
                                <p:cTn id="45" presetID="55" presetClass="entr" presetSubtype="0" fill="hold" grpId="0" nodeType="afterEffect">
                                  <p:stCondLst>
                                    <p:cond delay="30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strVal val="#ppt_w*0.70"/>
                                          </p:val>
                                        </p:tav>
                                        <p:tav tm="100000">
                                          <p:val>
                                            <p:strVal val="#ppt_w"/>
                                          </p:val>
                                        </p:tav>
                                      </p:tavLst>
                                    </p:anim>
                                    <p:anim calcmode="lin" valueType="num">
                                      <p:cBhvr>
                                        <p:cTn id="48" dur="1000" fill="hold"/>
                                        <p:tgtEl>
                                          <p:spTgt spid="20"/>
                                        </p:tgtEl>
                                        <p:attrNameLst>
                                          <p:attrName>ppt_h</p:attrName>
                                        </p:attrNameLst>
                                      </p:cBhvr>
                                      <p:tavLst>
                                        <p:tav tm="0">
                                          <p:val>
                                            <p:strVal val="#ppt_h"/>
                                          </p:val>
                                        </p:tav>
                                        <p:tav tm="100000">
                                          <p:val>
                                            <p:strVal val="#ppt_h"/>
                                          </p:val>
                                        </p:tav>
                                      </p:tavLst>
                                    </p:anim>
                                    <p:animEffect transition="in" filter="fade">
                                      <p:cBhvr>
                                        <p:cTn id="49" dur="1000"/>
                                        <p:tgtEl>
                                          <p:spTgt spid="20"/>
                                        </p:tgtEl>
                                      </p:cBhvr>
                                    </p:animEffect>
                                  </p:childTnLst>
                                </p:cTn>
                              </p:par>
                            </p:childTnLst>
                          </p:cTn>
                        </p:par>
                        <p:par>
                          <p:cTn id="50" fill="hold">
                            <p:stCondLst>
                              <p:cond delay="20000"/>
                            </p:stCondLst>
                            <p:childTnLst>
                              <p:par>
                                <p:cTn id="51" presetID="55" presetClass="entr" presetSubtype="0" fill="hold" grpId="0" nodeType="afterEffect">
                                  <p:stCondLst>
                                    <p:cond delay="300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strVal val="#ppt_w*0.70"/>
                                          </p:val>
                                        </p:tav>
                                        <p:tav tm="100000">
                                          <p:val>
                                            <p:strVal val="#ppt_w"/>
                                          </p:val>
                                        </p:tav>
                                      </p:tavLst>
                                    </p:anim>
                                    <p:anim calcmode="lin" valueType="num">
                                      <p:cBhvr>
                                        <p:cTn id="54" dur="1000" fill="hold"/>
                                        <p:tgtEl>
                                          <p:spTgt spid="21"/>
                                        </p:tgtEl>
                                        <p:attrNameLst>
                                          <p:attrName>ppt_h</p:attrName>
                                        </p:attrNameLst>
                                      </p:cBhvr>
                                      <p:tavLst>
                                        <p:tav tm="0">
                                          <p:val>
                                            <p:strVal val="#ppt_h"/>
                                          </p:val>
                                        </p:tav>
                                        <p:tav tm="100000">
                                          <p:val>
                                            <p:strVal val="#ppt_h"/>
                                          </p:val>
                                        </p:tav>
                                      </p:tavLst>
                                    </p:anim>
                                    <p:animEffect transition="in" filter="fade">
                                      <p:cBhvr>
                                        <p:cTn id="55" dur="1000"/>
                                        <p:tgtEl>
                                          <p:spTgt spid="21"/>
                                        </p:tgtEl>
                                      </p:cBhvr>
                                    </p:animEffect>
                                  </p:childTnLst>
                                </p:cTn>
                              </p:par>
                            </p:childTnLst>
                          </p:cTn>
                        </p:par>
                        <p:par>
                          <p:cTn id="56" fill="hold">
                            <p:stCondLst>
                              <p:cond delay="24000"/>
                            </p:stCondLst>
                            <p:childTnLst>
                              <p:par>
                                <p:cTn id="57" presetID="55" presetClass="entr" presetSubtype="0" fill="hold" grpId="0" nodeType="afterEffect">
                                  <p:stCondLst>
                                    <p:cond delay="3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strVal val="#ppt_w*0.70"/>
                                          </p:val>
                                        </p:tav>
                                        <p:tav tm="100000">
                                          <p:val>
                                            <p:strVal val="#ppt_w"/>
                                          </p:val>
                                        </p:tav>
                                      </p:tavLst>
                                    </p:anim>
                                    <p:anim calcmode="lin" valueType="num">
                                      <p:cBhvr>
                                        <p:cTn id="60" dur="1000" fill="hold"/>
                                        <p:tgtEl>
                                          <p:spTgt spid="23"/>
                                        </p:tgtEl>
                                        <p:attrNameLst>
                                          <p:attrName>ppt_h</p:attrName>
                                        </p:attrNameLst>
                                      </p:cBhvr>
                                      <p:tavLst>
                                        <p:tav tm="0">
                                          <p:val>
                                            <p:strVal val="#ppt_h"/>
                                          </p:val>
                                        </p:tav>
                                        <p:tav tm="100000">
                                          <p:val>
                                            <p:strVal val="#ppt_h"/>
                                          </p:val>
                                        </p:tav>
                                      </p:tavLst>
                                    </p:anim>
                                    <p:animEffect transition="in" filter="fade">
                                      <p:cBhvr>
                                        <p:cTn id="61" dur="1000"/>
                                        <p:tgtEl>
                                          <p:spTgt spid="23"/>
                                        </p:tgtEl>
                                      </p:cBhvr>
                                    </p:animEffect>
                                  </p:childTnLst>
                                </p:cTn>
                              </p:par>
                            </p:childTnLst>
                          </p:cTn>
                        </p:par>
                        <p:par>
                          <p:cTn id="62" fill="hold">
                            <p:stCondLst>
                              <p:cond delay="28000"/>
                            </p:stCondLst>
                            <p:childTnLst>
                              <p:par>
                                <p:cTn id="63" presetID="55" presetClass="entr" presetSubtype="0" fill="hold" grpId="0" nodeType="afterEffect">
                                  <p:stCondLst>
                                    <p:cond delay="30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1000" fill="hold"/>
                                        <p:tgtEl>
                                          <p:spTgt spid="22"/>
                                        </p:tgtEl>
                                        <p:attrNameLst>
                                          <p:attrName>ppt_w</p:attrName>
                                        </p:attrNameLst>
                                      </p:cBhvr>
                                      <p:tavLst>
                                        <p:tav tm="0">
                                          <p:val>
                                            <p:strVal val="#ppt_w*0.70"/>
                                          </p:val>
                                        </p:tav>
                                        <p:tav tm="100000">
                                          <p:val>
                                            <p:strVal val="#ppt_w"/>
                                          </p:val>
                                        </p:tav>
                                      </p:tavLst>
                                    </p:anim>
                                    <p:anim calcmode="lin" valueType="num">
                                      <p:cBhvr>
                                        <p:cTn id="66" dur="1000" fill="hold"/>
                                        <p:tgtEl>
                                          <p:spTgt spid="22"/>
                                        </p:tgtEl>
                                        <p:attrNameLst>
                                          <p:attrName>ppt_h</p:attrName>
                                        </p:attrNameLst>
                                      </p:cBhvr>
                                      <p:tavLst>
                                        <p:tav tm="0">
                                          <p:val>
                                            <p:strVal val="#ppt_h"/>
                                          </p:val>
                                        </p:tav>
                                        <p:tav tm="100000">
                                          <p:val>
                                            <p:strVal val="#ppt_h"/>
                                          </p:val>
                                        </p:tav>
                                      </p:tavLst>
                                    </p:anim>
                                    <p:animEffect transition="in" filter="fade">
                                      <p:cBhvr>
                                        <p:cTn id="6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hip.idaho.gov/portals/93/Images/Health-Districts-Exploded_Col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607" y="990600"/>
            <a:ext cx="333375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p:cNvSpPr txBox="1">
            <a:spLocks/>
          </p:cNvSpPr>
          <p:nvPr/>
        </p:nvSpPr>
        <p:spPr>
          <a:xfrm>
            <a:off x="4572000" y="1676400"/>
            <a:ext cx="4191000" cy="4648200"/>
          </a:xfrm>
          <a:prstGeom prst="rect">
            <a:avLst/>
          </a:prstGeom>
        </p:spPr>
        <p:txBody>
          <a:bodyPr>
            <a:noAutofit/>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a:lnSpc>
                <a:spcPct val="140000"/>
              </a:lnSpc>
              <a:buFont typeface="Wingdings" panose="05000000000000000000" pitchFamily="2" charset="2"/>
              <a:buChar char="§"/>
            </a:pPr>
            <a:r>
              <a:rPr lang="en-US" sz="1800" dirty="0" smtClean="0">
                <a:solidFill>
                  <a:schemeClr val="tx2">
                    <a:lumMod val="75000"/>
                  </a:schemeClr>
                </a:solidFill>
              </a:rPr>
              <a:t>The RC will play an important role in recruiting and supporting primary care practices as they transform to a PCMH. </a:t>
            </a:r>
          </a:p>
          <a:p>
            <a:pPr>
              <a:lnSpc>
                <a:spcPct val="140000"/>
              </a:lnSpc>
              <a:buFont typeface="Wingdings" panose="05000000000000000000" pitchFamily="2" charset="2"/>
              <a:buChar char="§"/>
            </a:pPr>
            <a:endParaRPr lang="en-US" sz="1800" dirty="0" smtClean="0">
              <a:solidFill>
                <a:schemeClr val="tx2">
                  <a:lumMod val="75000"/>
                </a:schemeClr>
              </a:solidFill>
            </a:endParaRPr>
          </a:p>
          <a:p>
            <a:pPr>
              <a:lnSpc>
                <a:spcPct val="140000"/>
              </a:lnSpc>
              <a:buFont typeface="Wingdings" panose="05000000000000000000" pitchFamily="2" charset="2"/>
              <a:buChar char="§"/>
            </a:pPr>
            <a:r>
              <a:rPr lang="en-US" sz="1800" dirty="0" smtClean="0">
                <a:solidFill>
                  <a:schemeClr val="tx2">
                    <a:lumMod val="75000"/>
                  </a:schemeClr>
                </a:solidFill>
              </a:rPr>
              <a:t>The RC will also play a crucial role in developing improved coordination between primary care and the Medical-Health Neighborhoods.</a:t>
            </a:r>
          </a:p>
        </p:txBody>
      </p:sp>
      <p:sp>
        <p:nvSpPr>
          <p:cNvPr id="3" name="TextBox 2"/>
          <p:cNvSpPr txBox="1"/>
          <p:nvPr/>
        </p:nvSpPr>
        <p:spPr>
          <a:xfrm>
            <a:off x="2664151" y="761999"/>
            <a:ext cx="6248400" cy="584775"/>
          </a:xfrm>
          <a:prstGeom prst="rect">
            <a:avLst/>
          </a:prstGeom>
          <a:noFill/>
        </p:spPr>
        <p:txBody>
          <a:bodyPr wrap="square" rtlCol="0">
            <a:spAutoFit/>
          </a:bodyPr>
          <a:lstStyle/>
          <a:p>
            <a:pPr algn="ctr"/>
            <a:r>
              <a:rPr lang="en-US" sz="3200" b="1" u="sng" cap="small" dirty="0" smtClean="0">
                <a:solidFill>
                  <a:schemeClr val="accent5">
                    <a:lumMod val="50000"/>
                  </a:schemeClr>
                </a:solidFill>
              </a:rPr>
              <a:t>Regional </a:t>
            </a:r>
            <a:r>
              <a:rPr lang="en-US" sz="3200" b="1" u="sng" cap="small" dirty="0" err="1" smtClean="0">
                <a:solidFill>
                  <a:schemeClr val="accent5">
                    <a:lumMod val="50000"/>
                  </a:schemeClr>
                </a:solidFill>
              </a:rPr>
              <a:t>Collaboratives</a:t>
            </a:r>
            <a:r>
              <a:rPr lang="en-US" sz="3200" b="1" u="sng" cap="small" dirty="0" smtClean="0">
                <a:solidFill>
                  <a:schemeClr val="accent5">
                    <a:lumMod val="50000"/>
                  </a:schemeClr>
                </a:solidFill>
              </a:rPr>
              <a:t> </a:t>
            </a:r>
            <a:r>
              <a:rPr lang="en-US" b="1" cap="small" dirty="0" smtClean="0">
                <a:solidFill>
                  <a:schemeClr val="accent5">
                    <a:lumMod val="50000"/>
                  </a:schemeClr>
                </a:solidFill>
              </a:rPr>
              <a:t>(RC)</a:t>
            </a:r>
            <a:endParaRPr lang="en-US" b="1" cap="small" dirty="0">
              <a:solidFill>
                <a:schemeClr val="accent5">
                  <a:lumMod val="50000"/>
                </a:schemeClr>
              </a:solidFill>
            </a:endParaRPr>
          </a:p>
        </p:txBody>
      </p:sp>
    </p:spTree>
    <p:extLst>
      <p:ext uri="{BB962C8B-B14F-4D97-AF65-F5344CB8AC3E}">
        <p14:creationId xmlns:p14="http://schemas.microsoft.com/office/powerpoint/2010/main" val="200912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Idaho SHIP Model</a:t>
            </a:r>
            <a:br>
              <a:rPr lang="en-US" b="1" dirty="0" smtClean="0"/>
            </a:br>
            <a:r>
              <a:rPr lang="en-US" sz="2000" dirty="0" smtClean="0"/>
              <a:t>Regional Health Collaborative (RC)</a:t>
            </a:r>
            <a:endParaRPr lang="en-US" sz="2000" dirty="0"/>
          </a:p>
        </p:txBody>
      </p:sp>
      <p:sp>
        <p:nvSpPr>
          <p:cNvPr id="4" name="Text Placeholder 3"/>
          <p:cNvSpPr>
            <a:spLocks noGrp="1"/>
          </p:cNvSpPr>
          <p:nvPr>
            <p:ph type="body" sz="quarter" idx="11"/>
          </p:nvPr>
        </p:nvSpPr>
        <p:spPr>
          <a:xfrm>
            <a:off x="533400" y="1730375"/>
            <a:ext cx="8067675" cy="4410075"/>
          </a:xfrm>
        </p:spPr>
        <p:txBody>
          <a:bodyPr/>
          <a:lstStyle/>
          <a:p>
            <a:pPr marL="0" indent="0">
              <a:buNone/>
            </a:pPr>
            <a:r>
              <a:rPr lang="en-US" sz="2400" dirty="0" smtClean="0"/>
              <a:t>The </a:t>
            </a:r>
            <a:r>
              <a:rPr lang="en-US" sz="2400" b="1" dirty="0" smtClean="0"/>
              <a:t>RC</a:t>
            </a:r>
            <a:r>
              <a:rPr lang="en-US" sz="2400" dirty="0" smtClean="0"/>
              <a:t> is a </a:t>
            </a:r>
            <a:r>
              <a:rPr lang="en-US" sz="2400" dirty="0"/>
              <a:t>regional body comprised of local representatives from </a:t>
            </a:r>
            <a:r>
              <a:rPr lang="en-US" sz="2400" dirty="0" smtClean="0"/>
              <a:t>PCMHs that will facilitate </a:t>
            </a:r>
            <a:r>
              <a:rPr lang="en-US" sz="2400" dirty="0"/>
              <a:t>development of the </a:t>
            </a:r>
            <a:r>
              <a:rPr lang="en-US" sz="2400" dirty="0" smtClean="0"/>
              <a:t>Medical-Health Neighborhood.</a:t>
            </a:r>
            <a:endParaRPr lang="en-US" sz="2000" dirty="0"/>
          </a:p>
        </p:txBody>
      </p:sp>
      <p:sp>
        <p:nvSpPr>
          <p:cNvPr id="6" name="Rectangle 5"/>
          <p:cNvSpPr/>
          <p:nvPr/>
        </p:nvSpPr>
        <p:spPr>
          <a:xfrm>
            <a:off x="955964" y="3322043"/>
            <a:ext cx="3429000" cy="221284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dirty="0"/>
              <a:t>RCs will contribute local area expertise to strengthen care coordination opportunities between the PCMH and the Medical-Health Neighborhood. </a:t>
            </a:r>
          </a:p>
        </p:txBody>
      </p:sp>
      <p:sp>
        <p:nvSpPr>
          <p:cNvPr id="7" name="Rectangle 6"/>
          <p:cNvSpPr/>
          <p:nvPr/>
        </p:nvSpPr>
        <p:spPr>
          <a:xfrm>
            <a:off x="4953000" y="3352800"/>
            <a:ext cx="3429000" cy="2209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dirty="0"/>
              <a:t>Through the RCs, stakeholders in each region will be brought together to bring local area expertise to ensure that the SHIP Model is responsive to community and regional needs and characteristics. </a:t>
            </a:r>
          </a:p>
        </p:txBody>
      </p:sp>
    </p:spTree>
    <p:extLst>
      <p:ext uri="{BB962C8B-B14F-4D97-AF65-F5344CB8AC3E}">
        <p14:creationId xmlns:p14="http://schemas.microsoft.com/office/powerpoint/2010/main" val="38384726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Idaho’s </a:t>
            </a:r>
            <a:r>
              <a:rPr lang="en-US" b="1" dirty="0"/>
              <a:t>SHIP Model</a:t>
            </a:r>
            <a:endParaRPr lang="en-US" dirty="0"/>
          </a:p>
        </p:txBody>
      </p:sp>
      <p:sp>
        <p:nvSpPr>
          <p:cNvPr id="3" name="Text Placeholder 2"/>
          <p:cNvSpPr>
            <a:spLocks noGrp="1"/>
          </p:cNvSpPr>
          <p:nvPr>
            <p:ph type="body" sz="quarter" idx="10"/>
          </p:nvPr>
        </p:nvSpPr>
        <p:spPr/>
        <p:txBody>
          <a:bodyPr/>
          <a:lstStyle/>
          <a:p>
            <a:r>
              <a:rPr lang="en-US" dirty="0" smtClean="0"/>
              <a:t>The Medical-Health Neighborhood</a:t>
            </a:r>
            <a:endParaRPr lang="en-US" dirty="0"/>
          </a:p>
        </p:txBody>
      </p:sp>
      <p:sp>
        <p:nvSpPr>
          <p:cNvPr id="4" name="Text Placeholder 3"/>
          <p:cNvSpPr>
            <a:spLocks noGrp="1"/>
          </p:cNvSpPr>
          <p:nvPr>
            <p:ph type="body" sz="quarter" idx="11"/>
          </p:nvPr>
        </p:nvSpPr>
        <p:spPr>
          <a:xfrm>
            <a:off x="791308" y="2895600"/>
            <a:ext cx="2743199" cy="2743200"/>
          </a:xfrm>
        </p:spPr>
        <p:txBody>
          <a:bodyPr>
            <a:normAutofit fontScale="92500" lnSpcReduction="10000"/>
          </a:bodyPr>
          <a:lstStyle/>
          <a:p>
            <a:pPr marL="0" indent="0">
              <a:buNone/>
            </a:pPr>
            <a:r>
              <a:rPr lang="en-US" sz="2000" dirty="0" smtClean="0"/>
              <a:t>The </a:t>
            </a:r>
            <a:r>
              <a:rPr lang="en-US" sz="2000" dirty="0"/>
              <a:t>PCMH </a:t>
            </a:r>
            <a:r>
              <a:rPr lang="en-US" sz="2000" dirty="0" smtClean="0"/>
              <a:t>serves as </a:t>
            </a:r>
            <a:r>
              <a:rPr lang="en-US" sz="2000" dirty="0"/>
              <a:t>the patient’s primary </a:t>
            </a:r>
            <a:r>
              <a:rPr lang="en-US" sz="2000" dirty="0" smtClean="0"/>
              <a:t>"hub" </a:t>
            </a:r>
            <a:r>
              <a:rPr lang="en-US" sz="2000" dirty="0"/>
              <a:t>and coordinator of healthcare delivery, with a focus on prevention and wellness within the context of services available outside the clinic setting.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7600" y="2819400"/>
            <a:ext cx="5216746" cy="3082728"/>
          </a:xfrm>
          <a:prstGeom prst="rect">
            <a:avLst/>
          </a:prstGeom>
        </p:spPr>
      </p:pic>
      <p:sp>
        <p:nvSpPr>
          <p:cNvPr id="8" name="Rectangle 7"/>
          <p:cNvSpPr/>
          <p:nvPr/>
        </p:nvSpPr>
        <p:spPr>
          <a:xfrm>
            <a:off x="762000" y="1723072"/>
            <a:ext cx="7696200" cy="1015663"/>
          </a:xfrm>
          <a:prstGeom prst="rect">
            <a:avLst/>
          </a:prstGeom>
        </p:spPr>
        <p:txBody>
          <a:bodyPr wrap="square">
            <a:spAutoFit/>
          </a:bodyPr>
          <a:lstStyle/>
          <a:p>
            <a:r>
              <a:rPr lang="en-US" sz="2000" dirty="0"/>
              <a:t>The </a:t>
            </a:r>
            <a:r>
              <a:rPr lang="en-US" sz="2000" b="1" dirty="0"/>
              <a:t>Medical-Health Neighborhood </a:t>
            </a:r>
            <a:r>
              <a:rPr lang="en-US" sz="2000" dirty="0"/>
              <a:t>is the clinical-community partnership that includes the medical, social, and public health supports necessary to enhance health and the prevention of disease.</a:t>
            </a:r>
          </a:p>
        </p:txBody>
      </p:sp>
    </p:spTree>
    <p:extLst>
      <p:ext uri="{BB962C8B-B14F-4D97-AF65-F5344CB8AC3E}">
        <p14:creationId xmlns:p14="http://schemas.microsoft.com/office/powerpoint/2010/main" val="4149900268"/>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t>Idaho’s </a:t>
            </a:r>
            <a:r>
              <a:rPr lang="en-US" sz="3200" b="1" dirty="0"/>
              <a:t>SHIP Model</a:t>
            </a:r>
            <a:endParaRPr lang="en-US" sz="3200" dirty="0"/>
          </a:p>
        </p:txBody>
      </p:sp>
      <p:sp>
        <p:nvSpPr>
          <p:cNvPr id="3" name="Text Placeholder 2"/>
          <p:cNvSpPr>
            <a:spLocks noGrp="1"/>
          </p:cNvSpPr>
          <p:nvPr>
            <p:ph type="body" sz="quarter" idx="10"/>
          </p:nvPr>
        </p:nvSpPr>
        <p:spPr/>
        <p:txBody>
          <a:bodyPr/>
          <a:lstStyle/>
          <a:p>
            <a:r>
              <a:rPr lang="en-US" dirty="0" smtClean="0"/>
              <a:t>The Medical-Health Neighborhood</a:t>
            </a:r>
            <a:endParaRPr lang="en-US" dirty="0"/>
          </a:p>
        </p:txBody>
      </p:sp>
      <p:sp>
        <p:nvSpPr>
          <p:cNvPr id="4" name="Text Placeholder 3"/>
          <p:cNvSpPr>
            <a:spLocks noGrp="1"/>
          </p:cNvSpPr>
          <p:nvPr>
            <p:ph type="body" sz="quarter" idx="11"/>
          </p:nvPr>
        </p:nvSpPr>
        <p:spPr>
          <a:xfrm>
            <a:off x="533400" y="1730375"/>
            <a:ext cx="8067675" cy="4410075"/>
          </a:xfrm>
        </p:spPr>
        <p:txBody>
          <a:bodyPr/>
          <a:lstStyle/>
          <a:p>
            <a:pPr marL="0" indent="0">
              <a:buNone/>
            </a:pPr>
            <a:r>
              <a:rPr lang="en-US" dirty="0"/>
              <a:t>The </a:t>
            </a:r>
            <a:r>
              <a:rPr lang="en-US" b="1" dirty="0" smtClean="0"/>
              <a:t>Medical-Health </a:t>
            </a:r>
            <a:r>
              <a:rPr lang="en-US" b="1" dirty="0"/>
              <a:t>Neighborhood </a:t>
            </a:r>
            <a:r>
              <a:rPr lang="en-US" dirty="0"/>
              <a:t>can include</a:t>
            </a:r>
            <a:r>
              <a:rPr lang="en-US" dirty="0" smtClean="0"/>
              <a:t>:</a:t>
            </a:r>
            <a:endParaRPr lang="en-US" dirty="0"/>
          </a:p>
        </p:txBody>
      </p:sp>
      <p:graphicFrame>
        <p:nvGraphicFramePr>
          <p:cNvPr id="8" name="Diagram 7"/>
          <p:cNvGraphicFramePr/>
          <p:nvPr>
            <p:extLst/>
          </p:nvPr>
        </p:nvGraphicFramePr>
        <p:xfrm>
          <a:off x="762000" y="2438400"/>
          <a:ext cx="76200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5399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Eastern Health Collaborative</a:t>
            </a:r>
            <a:endParaRPr lang="en-US" dirty="0"/>
          </a:p>
        </p:txBody>
      </p:sp>
      <p:sp>
        <p:nvSpPr>
          <p:cNvPr id="3" name="Content Placeholder 2"/>
          <p:cNvSpPr>
            <a:spLocks noGrp="1"/>
          </p:cNvSpPr>
          <p:nvPr>
            <p:ph sz="half" idx="1"/>
          </p:nvPr>
        </p:nvSpPr>
        <p:spPr/>
        <p:txBody>
          <a:bodyPr/>
          <a:lstStyle/>
          <a:p>
            <a:r>
              <a:rPr lang="en-US" dirty="0"/>
              <a:t>The Eastern Health Collaborative (EHC) will support practice transformation through collaboration, resource sharing, and the fostering of relationships within the Medical-Health Neighborhood. This transformation will assist in establishing a thriving and healthy community and achieving the quadruple aim of healthcare.</a:t>
            </a:r>
          </a:p>
          <a:p>
            <a:endParaRPr lang="en-US" dirty="0"/>
          </a:p>
        </p:txBody>
      </p:sp>
      <p:graphicFrame>
        <p:nvGraphicFramePr>
          <p:cNvPr id="5" name="Content Placeholder 4"/>
          <p:cNvGraphicFramePr>
            <a:graphicFrameLocks noGrp="1"/>
          </p:cNvGraphicFramePr>
          <p:nvPr>
            <p:ph sz="half" idx="2"/>
          </p:nvPr>
        </p:nvGraphicFramePr>
        <p:xfrm>
          <a:off x="4648200" y="2249488"/>
          <a:ext cx="4038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11171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Regional Behavioral Health Board </a:t>
            </a:r>
            <a:r>
              <a:rPr lang="en-US" dirty="0" smtClean="0"/>
              <a:t>Role in SHIP?</a:t>
            </a:r>
            <a:endParaRPr lang="en-US" dirty="0"/>
          </a:p>
        </p:txBody>
      </p:sp>
      <p:sp>
        <p:nvSpPr>
          <p:cNvPr id="3" name="Content Placeholder 2"/>
          <p:cNvSpPr>
            <a:spLocks noGrp="1"/>
          </p:cNvSpPr>
          <p:nvPr>
            <p:ph idx="1"/>
          </p:nvPr>
        </p:nvSpPr>
        <p:spPr/>
        <p:txBody>
          <a:bodyPr/>
          <a:lstStyle/>
          <a:p>
            <a:endParaRPr lang="en-US" dirty="0" smtClean="0"/>
          </a:p>
          <a:p>
            <a:r>
              <a:rPr lang="en-US" dirty="0" smtClean="0"/>
              <a:t>Medical-Health Neighborhood</a:t>
            </a:r>
          </a:p>
          <a:p>
            <a:r>
              <a:rPr lang="en-US" dirty="0" smtClean="0"/>
              <a:t>Resource</a:t>
            </a:r>
          </a:p>
          <a:p>
            <a:r>
              <a:rPr lang="en-US" dirty="0" smtClean="0"/>
              <a:t>Collaboration with PCMH</a:t>
            </a:r>
          </a:p>
          <a:p>
            <a:r>
              <a:rPr lang="en-US" dirty="0" smtClean="0"/>
              <a:t>????</a:t>
            </a:r>
            <a:endParaRPr lang="en-US" dirty="0"/>
          </a:p>
        </p:txBody>
      </p:sp>
    </p:spTree>
    <p:extLst>
      <p:ext uri="{BB962C8B-B14F-4D97-AF65-F5344CB8AC3E}">
        <p14:creationId xmlns:p14="http://schemas.microsoft.com/office/powerpoint/2010/main" val="4134764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Presentation Topics</a:t>
            </a:r>
          </a:p>
        </p:txBody>
      </p:sp>
      <p:sp>
        <p:nvSpPr>
          <p:cNvPr id="4" name="Text Placeholder 3"/>
          <p:cNvSpPr>
            <a:spLocks noGrp="1"/>
          </p:cNvSpPr>
          <p:nvPr>
            <p:ph type="body" sz="quarter" idx="11"/>
          </p:nvPr>
        </p:nvSpPr>
        <p:spPr>
          <a:xfrm>
            <a:off x="533400" y="1730375"/>
            <a:ext cx="8067675" cy="4410075"/>
          </a:xfrm>
        </p:spPr>
        <p:txBody>
          <a:bodyPr>
            <a:normAutofit/>
          </a:bodyPr>
          <a:lstStyle/>
          <a:p>
            <a:pPr>
              <a:buFont typeface="+mj-lt"/>
              <a:buAutoNum type="arabicPeriod"/>
            </a:pPr>
            <a:r>
              <a:rPr lang="en-US" dirty="0" smtClean="0"/>
              <a:t> Healthcare </a:t>
            </a:r>
            <a:r>
              <a:rPr lang="en-US" dirty="0"/>
              <a:t>Transformation in Idaho</a:t>
            </a:r>
          </a:p>
          <a:p>
            <a:pPr lvl="1"/>
            <a:r>
              <a:rPr lang="en-US" dirty="0"/>
              <a:t>Statewide Healthcare Innovation Plan (SHIP) </a:t>
            </a:r>
            <a:endParaRPr lang="en-US" dirty="0" smtClean="0"/>
          </a:p>
          <a:p>
            <a:pPr lvl="1"/>
            <a:r>
              <a:rPr lang="en-US" dirty="0" smtClean="0"/>
              <a:t>Patient-Centered </a:t>
            </a:r>
            <a:r>
              <a:rPr lang="en-US" dirty="0"/>
              <a:t>Medical Home (PCMH) </a:t>
            </a:r>
            <a:endParaRPr lang="en-US" dirty="0" smtClean="0"/>
          </a:p>
          <a:p>
            <a:pPr lvl="1"/>
            <a:r>
              <a:rPr lang="en-US" dirty="0" smtClean="0"/>
              <a:t>Timeline</a:t>
            </a:r>
          </a:p>
          <a:p>
            <a:pPr>
              <a:buFont typeface="+mj-lt"/>
              <a:buAutoNum type="arabicPeriod" startAt="2"/>
            </a:pPr>
            <a:endParaRPr lang="en-US" dirty="0" smtClean="0"/>
          </a:p>
          <a:p>
            <a:pPr>
              <a:buFont typeface="+mj-lt"/>
              <a:buAutoNum type="arabicPeriod" startAt="2"/>
            </a:pPr>
            <a:r>
              <a:rPr lang="en-US" dirty="0" smtClean="0"/>
              <a:t> Regional Collaborative </a:t>
            </a:r>
          </a:p>
          <a:p>
            <a:pPr lvl="1"/>
            <a:r>
              <a:rPr lang="en-US" dirty="0" smtClean="0"/>
              <a:t>Eastern Health Collaborative</a:t>
            </a:r>
          </a:p>
          <a:p>
            <a:pPr marL="411480" lvl="1" indent="0">
              <a:buNone/>
            </a:pPr>
            <a:r>
              <a:rPr lang="en-US" dirty="0" smtClean="0"/>
              <a:t> </a:t>
            </a:r>
            <a:endParaRPr lang="en-US" dirty="0"/>
          </a:p>
          <a:p>
            <a:pPr>
              <a:buFont typeface="+mj-lt"/>
              <a:buAutoNum type="arabicPeriod" startAt="3"/>
            </a:pPr>
            <a:r>
              <a:rPr lang="en-US" dirty="0" smtClean="0"/>
              <a:t> Medical-Health Neighborhood</a:t>
            </a:r>
          </a:p>
          <a:p>
            <a:pPr lvl="1"/>
            <a:r>
              <a:rPr lang="en-US" dirty="0" smtClean="0"/>
              <a:t>Behavioral Health </a:t>
            </a:r>
            <a:endParaRPr lang="en-US" dirty="0"/>
          </a:p>
          <a:p>
            <a:pPr>
              <a:buFont typeface="+mj-lt"/>
              <a:buAutoNum type="arabicPeriod" startAt="3"/>
            </a:pPr>
            <a:endParaRPr lang="en-US" dirty="0"/>
          </a:p>
        </p:txBody>
      </p:sp>
    </p:spTree>
    <p:extLst>
      <p:ext uri="{BB962C8B-B14F-4D97-AF65-F5344CB8AC3E}">
        <p14:creationId xmlns:p14="http://schemas.microsoft.com/office/powerpoint/2010/main" val="3923873365"/>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Contact Information</a:t>
            </a:r>
            <a:endParaRPr lang="en-US" sz="3600" b="1" dirty="0"/>
          </a:p>
        </p:txBody>
      </p:sp>
      <p:pic>
        <p:nvPicPr>
          <p:cNvPr id="6" name="Picture 5" descr="thankQuestion3.png"/>
          <p:cNvPicPr>
            <a:picLocks noChangeAspect="1"/>
          </p:cNvPicPr>
          <p:nvPr/>
        </p:nvPicPr>
        <p:blipFill>
          <a:blip r:embed="rId2" cstate="email">
            <a:alphaModFix/>
            <a:extLst>
              <a:ext uri="{28A0092B-C50C-407E-A947-70E740481C1C}">
                <a14:useLocalDpi xmlns:a14="http://schemas.microsoft.com/office/drawing/2010/main" val="0"/>
              </a:ext>
            </a:extLst>
          </a:blip>
          <a:stretch>
            <a:fillRect/>
          </a:stretch>
        </p:blipFill>
        <p:spPr>
          <a:xfrm>
            <a:off x="609600" y="2415437"/>
            <a:ext cx="2199878" cy="2308963"/>
          </a:xfrm>
          <a:prstGeom prst="rect">
            <a:avLst/>
          </a:prstGeom>
        </p:spPr>
      </p:pic>
      <p:sp>
        <p:nvSpPr>
          <p:cNvPr id="7" name="TextBox 6"/>
          <p:cNvSpPr txBox="1"/>
          <p:nvPr/>
        </p:nvSpPr>
        <p:spPr>
          <a:xfrm>
            <a:off x="2667000" y="2073057"/>
            <a:ext cx="5791200" cy="3108543"/>
          </a:xfrm>
          <a:prstGeom prst="rect">
            <a:avLst/>
          </a:prstGeom>
          <a:noFill/>
        </p:spPr>
        <p:txBody>
          <a:bodyPr wrap="square" rtlCol="0">
            <a:spAutoFit/>
          </a:bodyPr>
          <a:lstStyle/>
          <a:p>
            <a:r>
              <a:rPr lang="en-US" sz="3600" b="1" dirty="0" smtClean="0"/>
              <a:t>James Corbett</a:t>
            </a:r>
          </a:p>
          <a:p>
            <a:r>
              <a:rPr lang="en-US" sz="4000" dirty="0" smtClean="0"/>
              <a:t>SHIP Program Manager</a:t>
            </a:r>
          </a:p>
          <a:p>
            <a:r>
              <a:rPr lang="en-US" sz="4000" dirty="0" smtClean="0"/>
              <a:t>208-533-3195</a:t>
            </a:r>
          </a:p>
          <a:p>
            <a:r>
              <a:rPr lang="en-US" sz="4000" dirty="0" smtClean="0">
                <a:solidFill>
                  <a:srgbClr val="353B90"/>
                </a:solidFill>
              </a:rPr>
              <a:t>jcorbett@eiph.Idaho.gov</a:t>
            </a:r>
          </a:p>
          <a:p>
            <a:endParaRPr lang="en-US" sz="4000" dirty="0"/>
          </a:p>
        </p:txBody>
      </p:sp>
    </p:spTree>
    <p:extLst>
      <p:ext uri="{BB962C8B-B14F-4D97-AF65-F5344CB8AC3E}">
        <p14:creationId xmlns:p14="http://schemas.microsoft.com/office/powerpoint/2010/main" val="6374734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SmartArt Placeholder 8"/>
          <p:cNvGraphicFramePr>
            <a:graphicFrameLocks noGrp="1"/>
          </p:cNvGraphicFramePr>
          <p:nvPr>
            <p:ph type="dgm" sz="quarter" idx="13"/>
            <p:extLst/>
          </p:nvPr>
        </p:nvGraphicFramePr>
        <p:xfrm>
          <a:off x="1219200" y="1828800"/>
          <a:ext cx="6775450" cy="4410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normAutofit fontScale="90000"/>
          </a:bodyPr>
          <a:lstStyle/>
          <a:p>
            <a:r>
              <a:rPr lang="en-US" b="1" dirty="0" smtClean="0"/>
              <a:t>Idaho’s Current Healthcare System</a:t>
            </a:r>
            <a:endParaRPr lang="en-US" b="1" dirty="0"/>
          </a:p>
        </p:txBody>
      </p:sp>
      <p:sp>
        <p:nvSpPr>
          <p:cNvPr id="7" name="Text Placeholder 6"/>
          <p:cNvSpPr>
            <a:spLocks noGrp="1"/>
          </p:cNvSpPr>
          <p:nvPr>
            <p:ph type="body" sz="quarter" idx="10"/>
          </p:nvPr>
        </p:nvSpPr>
        <p:spPr/>
        <p:txBody>
          <a:bodyPr/>
          <a:lstStyle/>
          <a:p>
            <a:r>
              <a:rPr lang="en-US" dirty="0" smtClean="0"/>
              <a:t>Need for Transformation</a:t>
            </a:r>
            <a:endParaRPr lang="en-US" dirty="0"/>
          </a:p>
        </p:txBody>
      </p:sp>
      <p:pic>
        <p:nvPicPr>
          <p:cNvPr id="1027" name="Picture 3"/>
          <p:cNvPicPr>
            <a:picLocks noChangeAspect="1" noChangeArrowheads="1"/>
          </p:cNvPicPr>
          <p:nvPr/>
        </p:nvPicPr>
        <p:blipFill rotWithShape="1">
          <a:blip r:embed="rId8" cstate="print">
            <a:lum bright="70000" contrast="-70000"/>
            <a:extLst>
              <a:ext uri="{28A0092B-C50C-407E-A947-70E740481C1C}">
                <a14:useLocalDpi xmlns:a14="http://schemas.microsoft.com/office/drawing/2010/main"/>
              </a:ext>
            </a:extLst>
          </a:blip>
          <a:srcRect/>
          <a:stretch/>
        </p:blipFill>
        <p:spPr bwMode="auto">
          <a:xfrm>
            <a:off x="1066800" y="2133600"/>
            <a:ext cx="838199" cy="11521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Z:\Graphics\Website Graphics Elements\slidegraphic2.jp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066798" y="3429000"/>
            <a:ext cx="838201"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Z:\Graphics\Website Graphics Elements\slidegraphic3.jp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066799" y="4648200"/>
            <a:ext cx="838201"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Z:\Graphics\Website Graphics Elements\slidegraphic4.jp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572001" y="2133601"/>
            <a:ext cx="838200" cy="115186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Z:\Graphics\Website Graphics Elements\slidegraphic5-3.jpg"/>
          <p:cNvPicPr>
            <a:picLocks noChangeAspect="1" noChangeArrowheads="1"/>
          </p:cNvPicPr>
          <p:nvPr/>
        </p:nvPicPr>
        <p:blipFill>
          <a:blip r:embed="rId12" cstate="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572000" y="3436088"/>
            <a:ext cx="838201" cy="113591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Z:\Graphics\Website Graphics Elements\slidegraphic6.jp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572000" y="4711717"/>
            <a:ext cx="838201" cy="1079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91001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Idaho’s SHIP Model</a:t>
            </a:r>
            <a:endParaRPr lang="en-US" b="1" dirty="0"/>
          </a:p>
        </p:txBody>
      </p:sp>
      <p:sp>
        <p:nvSpPr>
          <p:cNvPr id="6" name="Text Placeholder 3"/>
          <p:cNvSpPr>
            <a:spLocks noGrp="1"/>
          </p:cNvSpPr>
          <p:nvPr>
            <p:ph type="body" sz="quarter" idx="11"/>
          </p:nvPr>
        </p:nvSpPr>
        <p:spPr>
          <a:xfrm>
            <a:off x="457200" y="1600201"/>
            <a:ext cx="8458200" cy="2209799"/>
          </a:xfrm>
        </p:spPr>
        <p:txBody>
          <a:bodyPr>
            <a:normAutofit fontScale="85000" lnSpcReduction="20000"/>
          </a:bodyPr>
          <a:lstStyle/>
          <a:p>
            <a:pPr marL="0" indent="0">
              <a:buNone/>
            </a:pPr>
            <a:r>
              <a:rPr lang="en-US" sz="2000" dirty="0"/>
              <a:t>The </a:t>
            </a:r>
            <a:r>
              <a:rPr lang="en-US" sz="2000" dirty="0" smtClean="0"/>
              <a:t>Idaho SHIP </a:t>
            </a:r>
            <a:r>
              <a:rPr lang="en-US" sz="2000" dirty="0"/>
              <a:t>is a statewide </a:t>
            </a:r>
            <a:r>
              <a:rPr lang="en-US" sz="2000" dirty="0" smtClean="0"/>
              <a:t>healthcare innovation plan </a:t>
            </a:r>
            <a:r>
              <a:rPr lang="en-US" sz="2000" dirty="0"/>
              <a:t>that aims to </a:t>
            </a:r>
            <a:r>
              <a:rPr lang="en-US" sz="2000" b="1" dirty="0"/>
              <a:t>improve health outcomes, improve quality and patient experience of care, and lower cost of care for Idahoans. </a:t>
            </a:r>
            <a:r>
              <a:rPr lang="en-US" sz="2000" dirty="0" smtClean="0"/>
              <a:t>Physicians, medical specialists, other health practitioners, community organizations, and healthcare system stakeholders have worked to design a care delivery model that will provide quality, coordinated services to Idahoans. Private payers and Medicaid are working </a:t>
            </a:r>
            <a:r>
              <a:rPr lang="en-US" sz="2000" dirty="0"/>
              <a:t>together to design healthcare reimbursement methods that pay providers for keeping people healthy</a:t>
            </a:r>
            <a:r>
              <a:rPr lang="en-US" sz="2000" dirty="0" smtClean="0"/>
              <a:t>. </a:t>
            </a:r>
          </a:p>
          <a:p>
            <a:pPr marL="0" indent="0">
              <a:buNone/>
            </a:pPr>
            <a:endParaRPr lang="en-US" sz="2000" dirty="0"/>
          </a:p>
          <a:p>
            <a:pPr marL="0" indent="0">
              <a:buNone/>
            </a:pPr>
            <a:r>
              <a:rPr lang="en-US" sz="2000" b="1" dirty="0" smtClean="0"/>
              <a:t>Triple Aim of Healthcare</a:t>
            </a:r>
          </a:p>
          <a:p>
            <a:pPr marL="0" indent="0">
              <a:buNone/>
            </a:pPr>
            <a:endParaRPr lang="en-US" sz="2000" b="1" dirty="0"/>
          </a:p>
          <a:p>
            <a:pPr marL="0" indent="0">
              <a:buNone/>
            </a:pPr>
            <a:endParaRPr lang="en-US" sz="2000" b="1" dirty="0" smtClean="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4801" y="3200400"/>
            <a:ext cx="2286000" cy="1867989"/>
          </a:xfrm>
          <a:prstGeom prst="rect">
            <a:avLst/>
          </a:prstGeom>
        </p:spPr>
      </p:pic>
    </p:spTree>
    <p:extLst>
      <p:ext uri="{BB962C8B-B14F-4D97-AF65-F5344CB8AC3E}">
        <p14:creationId xmlns:p14="http://schemas.microsoft.com/office/powerpoint/2010/main" val="33909998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1219200" y="539110"/>
            <a:ext cx="7924800" cy="451490"/>
          </a:xfrm>
        </p:spPr>
        <p:txBody>
          <a:bodyPr>
            <a:normAutofit fontScale="90000"/>
          </a:bodyPr>
          <a:lstStyle/>
          <a:p>
            <a:r>
              <a:rPr lang="en-US" b="1" dirty="0"/>
              <a:t>Plan for Successful </a:t>
            </a:r>
            <a:r>
              <a:rPr lang="en-US" b="1" dirty="0" smtClean="0"/>
              <a:t/>
            </a:r>
            <a:br>
              <a:rPr lang="en-US" b="1" dirty="0" smtClean="0"/>
            </a:br>
            <a:r>
              <a:rPr lang="en-US" b="1" dirty="0" smtClean="0"/>
              <a:t>Healthcare System Transformation</a:t>
            </a:r>
            <a:endParaRPr lang="en-US" b="1" dirty="0"/>
          </a:p>
        </p:txBody>
      </p:sp>
      <p:sp>
        <p:nvSpPr>
          <p:cNvPr id="2" name="Table Placeholder 1"/>
          <p:cNvSpPr>
            <a:spLocks noGrp="1"/>
          </p:cNvSpPr>
          <p:nvPr>
            <p:ph type="tbl" sz="quarter" idx="13"/>
          </p:nvPr>
        </p:nvSpPr>
        <p:spPr/>
      </p:sp>
      <p:graphicFrame>
        <p:nvGraphicFramePr>
          <p:cNvPr id="5" name="Table Placeholder 8"/>
          <p:cNvGraphicFramePr>
            <a:graphicFrameLocks/>
          </p:cNvGraphicFramePr>
          <p:nvPr>
            <p:extLst/>
          </p:nvPr>
        </p:nvGraphicFramePr>
        <p:xfrm>
          <a:off x="304800" y="1730375"/>
          <a:ext cx="8686801" cy="5322574"/>
        </p:xfrm>
        <a:graphic>
          <a:graphicData uri="http://schemas.openxmlformats.org/drawingml/2006/table">
            <a:tbl>
              <a:tblPr firstCol="1">
                <a:tableStyleId>{6E25E649-3F16-4E02-A733-19D2CDBF48F0}</a:tableStyleId>
              </a:tblPr>
              <a:tblGrid>
                <a:gridCol w="1377548">
                  <a:extLst>
                    <a:ext uri="{9D8B030D-6E8A-4147-A177-3AD203B41FA5}">
                      <a16:colId xmlns:a16="http://schemas.microsoft.com/office/drawing/2014/main" val="20000"/>
                    </a:ext>
                  </a:extLst>
                </a:gridCol>
                <a:gridCol w="7309253">
                  <a:extLst>
                    <a:ext uri="{9D8B030D-6E8A-4147-A177-3AD203B41FA5}">
                      <a16:colId xmlns:a16="http://schemas.microsoft.com/office/drawing/2014/main" val="20001"/>
                    </a:ext>
                  </a:extLst>
                </a:gridCol>
              </a:tblGrid>
              <a:tr h="633060">
                <a:tc rowSpan="7">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Seven SHIP Goals to Achieve the Triple Aim</a:t>
                      </a:r>
                    </a:p>
                  </a:txBody>
                  <a:tcPr>
                    <a:solidFill>
                      <a:srgbClr val="353B90"/>
                    </a:solidFill>
                  </a:tcPr>
                </a:tc>
                <a:tc>
                  <a:txBody>
                    <a:bodyPr/>
                    <a:lstStyle/>
                    <a:p>
                      <a:r>
                        <a:rPr lang="en-US" sz="2000" dirty="0" smtClean="0"/>
                        <a:t>Goal 1: </a:t>
                      </a:r>
                      <a:r>
                        <a:rPr lang="en-US" sz="1800" dirty="0" smtClean="0"/>
                        <a:t>Transform</a:t>
                      </a:r>
                      <a:r>
                        <a:rPr lang="en-US" sz="1800" baseline="0" dirty="0" smtClean="0"/>
                        <a:t> primary care practices across the State into patient-centered medical homes (PCMHs).</a:t>
                      </a:r>
                      <a:endParaRPr lang="en-US" sz="1800" dirty="0"/>
                    </a:p>
                  </a:txBody>
                  <a:tcPr/>
                </a:tc>
                <a:extLst>
                  <a:ext uri="{0D108BD9-81ED-4DB2-BD59-A6C34878D82A}">
                    <a16:rowId xmlns:a16="http://schemas.microsoft.com/office/drawing/2014/main" val="10000"/>
                  </a:ext>
                </a:extLst>
              </a:tr>
              <a:tr h="904372">
                <a:tc vMerge="1">
                  <a:txBody>
                    <a:bodyPr/>
                    <a:lstStyle/>
                    <a:p>
                      <a:endParaRPr lang="en-US" sz="1800" dirty="0"/>
                    </a:p>
                  </a:txBody>
                  <a:tcPr/>
                </a:tc>
                <a:tc>
                  <a:txBody>
                    <a:bodyPr/>
                    <a:lstStyle/>
                    <a:p>
                      <a:r>
                        <a:rPr lang="en-US" sz="2000" dirty="0" smtClean="0"/>
                        <a:t>Goal 2: </a:t>
                      </a:r>
                      <a:r>
                        <a:rPr lang="en-US" sz="1800" dirty="0" smtClean="0"/>
                        <a:t>Improve care coordination through the use of electronic health records (EHRs)</a:t>
                      </a:r>
                      <a:r>
                        <a:rPr lang="en-US" sz="1800" baseline="0" dirty="0" smtClean="0"/>
                        <a:t> and health data connections among PCMHs and across the medical-health neighborhoods.</a:t>
                      </a:r>
                      <a:endParaRPr lang="en-US" sz="1800" dirty="0"/>
                    </a:p>
                  </a:txBody>
                  <a:tcPr/>
                </a:tc>
                <a:extLst>
                  <a:ext uri="{0D108BD9-81ED-4DB2-BD59-A6C34878D82A}">
                    <a16:rowId xmlns:a16="http://schemas.microsoft.com/office/drawing/2014/main" val="10001"/>
                  </a:ext>
                </a:extLst>
              </a:tr>
              <a:tr h="633060">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t>Goal</a:t>
                      </a:r>
                      <a:r>
                        <a:rPr lang="en-US" sz="2000" baseline="0" dirty="0" smtClean="0"/>
                        <a:t> 3: </a:t>
                      </a:r>
                      <a:r>
                        <a:rPr lang="en-US" sz="1800" dirty="0" smtClean="0"/>
                        <a:t>Establish seven Regional  Health Collaboratives to support the integration of each PCMH with the broader medical-health neighborhood.</a:t>
                      </a:r>
                    </a:p>
                  </a:txBody>
                  <a:tcPr/>
                </a:tc>
                <a:extLst>
                  <a:ext uri="{0D108BD9-81ED-4DB2-BD59-A6C34878D82A}">
                    <a16:rowId xmlns:a16="http://schemas.microsoft.com/office/drawing/2014/main" val="10002"/>
                  </a:ext>
                </a:extLst>
              </a:tr>
              <a:tr h="476254">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t>Goal 4: </a:t>
                      </a:r>
                      <a:r>
                        <a:rPr lang="en-US" sz="1800" dirty="0" smtClean="0"/>
                        <a:t>Improve rural patient access to PCMHs by developing virtual PCMHs.</a:t>
                      </a:r>
                    </a:p>
                  </a:txBody>
                  <a:tcPr/>
                </a:tc>
                <a:extLst>
                  <a:ext uri="{0D108BD9-81ED-4DB2-BD59-A6C34878D82A}">
                    <a16:rowId xmlns:a16="http://schemas.microsoft.com/office/drawing/2014/main" val="10003"/>
                  </a:ext>
                </a:extLst>
              </a:tr>
              <a:tr h="633060">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t>Goal 5:</a:t>
                      </a:r>
                      <a:r>
                        <a:rPr lang="en-US" sz="1800" dirty="0" smtClean="0"/>
                        <a:t> Build a statewide data analytics system that tracks progress on selected quality measures at the individual patient level, regional level and statewide.</a:t>
                      </a:r>
                    </a:p>
                  </a:txBody>
                  <a:tcPr/>
                </a:tc>
                <a:extLst>
                  <a:ext uri="{0D108BD9-81ED-4DB2-BD59-A6C34878D82A}">
                    <a16:rowId xmlns:a16="http://schemas.microsoft.com/office/drawing/2014/main" val="10004"/>
                  </a:ext>
                </a:extLst>
              </a:tr>
              <a:tr h="633060">
                <a:tc v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800" dirty="0" smtClean="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t>Goal 6:</a:t>
                      </a:r>
                      <a:r>
                        <a:rPr lang="en-US" sz="1800" baseline="0" dirty="0" smtClean="0"/>
                        <a:t> </a:t>
                      </a:r>
                      <a:r>
                        <a:rPr lang="en-US" sz="1800" dirty="0" smtClean="0"/>
                        <a:t>Align payment mechanisms across payers to transform payment methodology from volume to value.</a:t>
                      </a:r>
                    </a:p>
                  </a:txBody>
                  <a:tcPr/>
                </a:tc>
                <a:extLst>
                  <a:ext uri="{0D108BD9-81ED-4DB2-BD59-A6C34878D82A}">
                    <a16:rowId xmlns:a16="http://schemas.microsoft.com/office/drawing/2014/main" val="10005"/>
                  </a:ext>
                </a:extLst>
              </a:tr>
              <a:tr h="476254">
                <a:tc vMerge="1">
                  <a:txBody>
                    <a:bodyPr/>
                    <a:lstStyle/>
                    <a:p>
                      <a:endParaRPr lang="en-US" sz="1800" dirty="0"/>
                    </a:p>
                  </a:txBody>
                  <a:tcPr/>
                </a:tc>
                <a:tc>
                  <a:txBody>
                    <a:bodyPr/>
                    <a:lstStyle/>
                    <a:p>
                      <a:r>
                        <a:rPr lang="en-US" sz="2000" dirty="0" smtClean="0"/>
                        <a:t>Goal 7:</a:t>
                      </a:r>
                      <a:r>
                        <a:rPr lang="en-US" sz="1800" dirty="0" smtClean="0"/>
                        <a:t> Reduce overall</a:t>
                      </a:r>
                      <a:r>
                        <a:rPr lang="en-US" sz="1800" baseline="0" dirty="0" smtClean="0"/>
                        <a:t> healthcare costs.</a:t>
                      </a:r>
                      <a:endParaRPr lang="en-US" sz="18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8397169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Healthcare Transformation in Idaho</a:t>
            </a:r>
            <a:endParaRPr lang="en-US" b="1" dirty="0"/>
          </a:p>
        </p:txBody>
      </p:sp>
      <p:sp>
        <p:nvSpPr>
          <p:cNvPr id="3" name="Text Placeholder 2"/>
          <p:cNvSpPr>
            <a:spLocks noGrp="1"/>
          </p:cNvSpPr>
          <p:nvPr>
            <p:ph type="body" sz="quarter" idx="10"/>
          </p:nvPr>
        </p:nvSpPr>
        <p:spPr>
          <a:xfrm>
            <a:off x="1826204" y="984188"/>
            <a:ext cx="6708196" cy="434222"/>
          </a:xfrm>
        </p:spPr>
        <p:txBody>
          <a:bodyPr/>
          <a:lstStyle/>
          <a:p>
            <a:r>
              <a:rPr lang="en-US" dirty="0" smtClean="0"/>
              <a:t>PCMH Primer—What is a PCMH?</a:t>
            </a:r>
            <a:endParaRPr lang="en-US" dirty="0"/>
          </a:p>
        </p:txBody>
      </p:sp>
      <p:sp>
        <p:nvSpPr>
          <p:cNvPr id="4" name="Text Placeholder 3"/>
          <p:cNvSpPr>
            <a:spLocks noGrp="1"/>
          </p:cNvSpPr>
          <p:nvPr>
            <p:ph type="body" sz="quarter" idx="11"/>
          </p:nvPr>
        </p:nvSpPr>
        <p:spPr>
          <a:xfrm>
            <a:off x="457200" y="2082800"/>
            <a:ext cx="3962400" cy="4800600"/>
          </a:xfrm>
        </p:spPr>
        <p:txBody>
          <a:bodyPr/>
          <a:lstStyle/>
          <a:p>
            <a:pPr marL="0" indent="0">
              <a:buNone/>
            </a:pPr>
            <a:r>
              <a:rPr lang="en-US" sz="2400" dirty="0" smtClean="0"/>
              <a:t>A</a:t>
            </a:r>
            <a:r>
              <a:rPr lang="en-US" sz="2400" b="1" dirty="0" smtClean="0"/>
              <a:t> Patient-Centered Medical Home (PCMH) </a:t>
            </a:r>
            <a:r>
              <a:rPr lang="en-US" sz="2400" dirty="0" smtClean="0"/>
              <a:t>is a</a:t>
            </a:r>
            <a:r>
              <a:rPr lang="en-US" sz="2400" dirty="0"/>
              <a:t> </a:t>
            </a:r>
            <a:r>
              <a:rPr lang="en-US" sz="2400" dirty="0" smtClean="0"/>
              <a:t>model </a:t>
            </a:r>
            <a:r>
              <a:rPr lang="en-US" sz="2400" dirty="0"/>
              <a:t>of care that </a:t>
            </a:r>
            <a:r>
              <a:rPr lang="en-US" sz="2400" dirty="0" smtClean="0"/>
              <a:t>uses care </a:t>
            </a:r>
            <a:r>
              <a:rPr lang="en-US" sz="2400" dirty="0"/>
              <a:t>coordination </a:t>
            </a:r>
            <a:r>
              <a:rPr lang="en-US" sz="2400" dirty="0" smtClean="0"/>
              <a:t>to </a:t>
            </a:r>
            <a:r>
              <a:rPr lang="en-US" sz="2400" dirty="0"/>
              <a:t>transform primary care. A</a:t>
            </a:r>
            <a:r>
              <a:rPr lang="en-US" sz="2400" dirty="0" smtClean="0"/>
              <a:t> </a:t>
            </a:r>
            <a:r>
              <a:rPr lang="en-US" sz="2400" dirty="0"/>
              <a:t>primary care practice and a primary care team </a:t>
            </a:r>
            <a:r>
              <a:rPr lang="en-US" sz="2400" dirty="0" smtClean="0"/>
              <a:t>are at the center of the model and help coordinate and connect the patient’s care and social service needs.</a:t>
            </a:r>
            <a:endParaRPr lang="en-US" sz="2400" dirty="0"/>
          </a:p>
        </p:txBody>
      </p:sp>
      <p:graphicFrame>
        <p:nvGraphicFramePr>
          <p:cNvPr id="5" name="Diagram 4"/>
          <p:cNvGraphicFramePr/>
          <p:nvPr>
            <p:extLst/>
          </p:nvPr>
        </p:nvGraphicFramePr>
        <p:xfrm>
          <a:off x="4114800" y="1295400"/>
          <a:ext cx="4572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1592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Healthcare Transformation in Idaho</a:t>
            </a:r>
            <a:endParaRPr lang="en-US" b="1" dirty="0"/>
          </a:p>
        </p:txBody>
      </p:sp>
      <p:sp>
        <p:nvSpPr>
          <p:cNvPr id="3" name="Text Placeholder 2"/>
          <p:cNvSpPr>
            <a:spLocks noGrp="1"/>
          </p:cNvSpPr>
          <p:nvPr>
            <p:ph type="body" sz="quarter" idx="10"/>
          </p:nvPr>
        </p:nvSpPr>
        <p:spPr/>
        <p:txBody>
          <a:bodyPr/>
          <a:lstStyle/>
          <a:p>
            <a:r>
              <a:rPr lang="en-US" dirty="0"/>
              <a:t>SHIP </a:t>
            </a:r>
            <a:r>
              <a:rPr lang="en-US" dirty="0" smtClean="0"/>
              <a:t>Background—What are value-based payments?</a:t>
            </a:r>
            <a:endParaRPr lang="en-US" dirty="0"/>
          </a:p>
        </p:txBody>
      </p:sp>
      <p:sp>
        <p:nvSpPr>
          <p:cNvPr id="4" name="Text Placeholder 3"/>
          <p:cNvSpPr>
            <a:spLocks noGrp="1"/>
          </p:cNvSpPr>
          <p:nvPr>
            <p:ph type="body" sz="quarter" idx="11"/>
          </p:nvPr>
        </p:nvSpPr>
        <p:spPr>
          <a:xfrm>
            <a:off x="685800" y="1905000"/>
            <a:ext cx="7915275" cy="4410075"/>
          </a:xfrm>
        </p:spPr>
        <p:txBody>
          <a:bodyPr/>
          <a:lstStyle/>
          <a:p>
            <a:pPr marL="0" indent="0">
              <a:buNone/>
            </a:pPr>
            <a:r>
              <a:rPr lang="en-US" dirty="0" smtClean="0"/>
              <a:t>Care reimbursement will shift from fee-for-service (FFS) — where care reimbursement is based on quantity — to “value-based payments.”</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5800" y="3200400"/>
            <a:ext cx="7496735" cy="3048000"/>
          </a:xfrm>
          <a:prstGeom prst="rect">
            <a:avLst/>
          </a:prstGeom>
        </p:spPr>
      </p:pic>
    </p:spTree>
    <p:extLst>
      <p:ext uri="{BB962C8B-B14F-4D97-AF65-F5344CB8AC3E}">
        <p14:creationId xmlns:p14="http://schemas.microsoft.com/office/powerpoint/2010/main" val="17408693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t>Why the PCMH Model of Care</a:t>
            </a:r>
            <a:endParaRPr lang="en-US" sz="3200" b="1" dirty="0"/>
          </a:p>
        </p:txBody>
      </p:sp>
      <p:sp>
        <p:nvSpPr>
          <p:cNvPr id="4" name="Text Placeholder 3"/>
          <p:cNvSpPr>
            <a:spLocks noGrp="1"/>
          </p:cNvSpPr>
          <p:nvPr>
            <p:ph type="body" sz="quarter" idx="11"/>
          </p:nvPr>
        </p:nvSpPr>
        <p:spPr>
          <a:xfrm>
            <a:off x="533400" y="1730375"/>
            <a:ext cx="8067675" cy="4410075"/>
          </a:xfrm>
        </p:spPr>
        <p:txBody>
          <a:bodyPr>
            <a:normAutofit lnSpcReduction="10000"/>
          </a:bodyPr>
          <a:lstStyle/>
          <a:p>
            <a:r>
              <a:rPr lang="en-US" dirty="0"/>
              <a:t>PCMH models are designed to produce better outcomes, improved access to care, and reduced costs. </a:t>
            </a:r>
            <a:endParaRPr lang="en-US" dirty="0" smtClean="0"/>
          </a:p>
          <a:p>
            <a:r>
              <a:rPr lang="en-US" dirty="0" smtClean="0"/>
              <a:t>Patient </a:t>
            </a:r>
            <a:r>
              <a:rPr lang="en-US" dirty="0"/>
              <a:t>care is coordinated and provided through a person-centered, team-based approach</a:t>
            </a:r>
            <a:r>
              <a:rPr lang="en-US" dirty="0" smtClean="0"/>
              <a:t>.</a:t>
            </a:r>
          </a:p>
          <a:p>
            <a:r>
              <a:rPr lang="en-US" dirty="0" smtClean="0"/>
              <a:t>Fosters and encourages better patient engagement.</a:t>
            </a:r>
          </a:p>
          <a:p>
            <a:r>
              <a:rPr lang="en-US" dirty="0" smtClean="0"/>
              <a:t>Model increases the triple aim outcomes of better health, better care and lowers costs. </a:t>
            </a:r>
            <a:endParaRPr lang="en-US" dirty="0"/>
          </a:p>
        </p:txBody>
      </p:sp>
    </p:spTree>
    <p:extLst>
      <p:ext uri="{BB962C8B-B14F-4D97-AF65-F5344CB8AC3E}">
        <p14:creationId xmlns:p14="http://schemas.microsoft.com/office/powerpoint/2010/main" val="1698494501"/>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Healthcare Transformation in Idaho</a:t>
            </a:r>
            <a:endParaRPr lang="en-US" dirty="0"/>
          </a:p>
        </p:txBody>
      </p:sp>
      <p:sp>
        <p:nvSpPr>
          <p:cNvPr id="3" name="Text Placeholder 2"/>
          <p:cNvSpPr>
            <a:spLocks noGrp="1"/>
          </p:cNvSpPr>
          <p:nvPr>
            <p:ph type="body" sz="quarter" idx="10"/>
          </p:nvPr>
        </p:nvSpPr>
        <p:spPr/>
        <p:txBody>
          <a:bodyPr/>
          <a:lstStyle/>
          <a:p>
            <a:r>
              <a:rPr lang="en-US" dirty="0" smtClean="0"/>
              <a:t>SHIP Background—Implementation </a:t>
            </a:r>
            <a:r>
              <a:rPr lang="en-US" dirty="0"/>
              <a:t>Timeline</a:t>
            </a:r>
          </a:p>
        </p:txBody>
      </p:sp>
      <p:graphicFrame>
        <p:nvGraphicFramePr>
          <p:cNvPr id="6" name="SmartArt Placeholder 5"/>
          <p:cNvGraphicFramePr>
            <a:graphicFrameLocks/>
          </p:cNvGraphicFramePr>
          <p:nvPr>
            <p:extLst/>
          </p:nvPr>
        </p:nvGraphicFramePr>
        <p:xfrm>
          <a:off x="533400" y="1730375"/>
          <a:ext cx="8305800" cy="4410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74615367"/>
      </p:ext>
    </p:extLst>
  </p:cSld>
  <p:clrMapOvr>
    <a:masterClrMapping/>
  </p:clrMapOvr>
  <p:transition spd="slow">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5090</TotalTime>
  <Words>2379</Words>
  <Application>Microsoft Office PowerPoint</Application>
  <PresentationFormat>On-screen Show (4:3)</PresentationFormat>
  <Paragraphs>177</Paragraphs>
  <Slides>20</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Georgia</vt:lpstr>
      <vt:lpstr>Trebuchet MS</vt:lpstr>
      <vt:lpstr>Wingdings</vt:lpstr>
      <vt:lpstr>Wingdings 2</vt:lpstr>
      <vt:lpstr>Urban</vt:lpstr>
      <vt:lpstr>Statewide Healthcare Innovation Plan (SHIP) </vt:lpstr>
      <vt:lpstr>Presentation Topics</vt:lpstr>
      <vt:lpstr>Idaho’s Current Healthcare System</vt:lpstr>
      <vt:lpstr>Idaho’s SHIP Model</vt:lpstr>
      <vt:lpstr>Plan for Successful  Healthcare System Transformation</vt:lpstr>
      <vt:lpstr>Healthcare Transformation in Idaho</vt:lpstr>
      <vt:lpstr>Healthcare Transformation in Idaho</vt:lpstr>
      <vt:lpstr>Why the PCMH Model of Care</vt:lpstr>
      <vt:lpstr>Healthcare Transformation in Idaho</vt:lpstr>
      <vt:lpstr>Healthcare Transformation in Idaho</vt:lpstr>
      <vt:lpstr>Healthcare Transformation in Idaho</vt:lpstr>
      <vt:lpstr>State of the PCMH </vt:lpstr>
      <vt:lpstr>PowerPoint Presentation</vt:lpstr>
      <vt:lpstr>PowerPoint Presentation</vt:lpstr>
      <vt:lpstr>Idaho SHIP Model Regional Health Collaborative (RC)</vt:lpstr>
      <vt:lpstr>Idaho’s SHIP Model</vt:lpstr>
      <vt:lpstr>Idaho’s SHIP Model</vt:lpstr>
      <vt:lpstr>Eastern Health Collaborative</vt:lpstr>
      <vt:lpstr>What is Regional Behavioral Health Board Role in SHIP?</vt:lpstr>
      <vt:lpstr>Contact Information</vt:lpstr>
    </vt:vector>
  </TitlesOfParts>
  <Company>EIPHD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goal of the SHIP Model test is to expand 165 primary care practices to PCMHs by 2018 and to offer the benefits of this model to all patients, not just those with chronic medical conditions.</dc:title>
  <dc:creator>Emily Tonks</dc:creator>
  <cp:lastModifiedBy>Diane Barr</cp:lastModifiedBy>
  <cp:revision>35</cp:revision>
  <dcterms:created xsi:type="dcterms:W3CDTF">2016-02-09T21:14:56Z</dcterms:created>
  <dcterms:modified xsi:type="dcterms:W3CDTF">2016-05-20T17:10:04Z</dcterms:modified>
</cp:coreProperties>
</file>